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9" r:id="rId4"/>
    <p:sldMasterId id="2147483691" r:id="rId5"/>
  </p:sldMasterIdLst>
  <p:notesMasterIdLst>
    <p:notesMasterId r:id="rId22"/>
  </p:notesMasterIdLst>
  <p:sldIdLst>
    <p:sldId id="256" r:id="rId6"/>
    <p:sldId id="286" r:id="rId7"/>
    <p:sldId id="304" r:id="rId8"/>
    <p:sldId id="289" r:id="rId9"/>
    <p:sldId id="305" r:id="rId10"/>
    <p:sldId id="299" r:id="rId11"/>
    <p:sldId id="297" r:id="rId12"/>
    <p:sldId id="298" r:id="rId13"/>
    <p:sldId id="268" r:id="rId14"/>
    <p:sldId id="288" r:id="rId15"/>
    <p:sldId id="294" r:id="rId16"/>
    <p:sldId id="300" r:id="rId17"/>
    <p:sldId id="296" r:id="rId18"/>
    <p:sldId id="292" r:id="rId19"/>
    <p:sldId id="303" r:id="rId20"/>
    <p:sldId id="301" r:id="rId21"/>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ra Meischke" initials="LM" lastIdx="17" clrIdx="0">
    <p:extLst>
      <p:ext uri="{19B8F6BF-5375-455C-9EA6-DF929625EA0E}">
        <p15:presenceInfo xmlns:p15="http://schemas.microsoft.com/office/powerpoint/2012/main" userId="S-1-5-21-3364389053-3888949173-661267061-4554" providerId="AD"/>
      </p:ext>
    </p:extLst>
  </p:cmAuthor>
  <p:cmAuthor id="2" name="Sheila Baillie" initials="SB" lastIdx="1" clrIdx="1">
    <p:extLst>
      <p:ext uri="{19B8F6BF-5375-455C-9EA6-DF929625EA0E}">
        <p15:presenceInfo xmlns:p15="http://schemas.microsoft.com/office/powerpoint/2012/main" userId="S-1-5-21-3364389053-3888949173-661267061-5493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DF695B6-F71F-99CA-ACB8-52438B2CAF25}" v="367" dt="2021-08-04T09:30:49.333"/>
    <p1510:client id="{18CE479B-7E14-A7F9-97B0-E44541E1191E}" v="1" dt="2021-08-16T14:28:19.922"/>
    <p1510:client id="{82F8ACA3-E1D5-A2D5-BBB6-19352EEC5CA6}" v="193" dt="2021-08-11T20:07:03.05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2" d="100"/>
          <a:sy n="72" d="100"/>
        </p:scale>
        <p:origin x="81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commentAuthors" Target="commentAuthors.xml"/><Relationship Id="rId28"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495AABB9-1713-4665-BD17-32BC84FA587B}" type="datetimeFigureOut">
              <a:rPr lang="en-GB" smtClean="0"/>
              <a:t>17/08/2021</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B115636D-943D-4BC8-B08E-7BCB3C08BDC2}" type="slidenum">
              <a:rPr lang="en-GB" smtClean="0"/>
              <a:t>‹#›</a:t>
            </a:fld>
            <a:endParaRPr lang="en-GB"/>
          </a:p>
        </p:txBody>
      </p:sp>
    </p:spTree>
    <p:extLst>
      <p:ext uri="{BB962C8B-B14F-4D97-AF65-F5344CB8AC3E}">
        <p14:creationId xmlns:p14="http://schemas.microsoft.com/office/powerpoint/2010/main" val="19153772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st-andrews.ac.uk/orientation/before-you-depart/"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mailto:disability@st-andrews.ac.uk"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mailto:disability@st-andrews.ac.uk"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100"/>
              <a:t>Hi, welcome and thank you for joining us for our Entrant Essentials 1 webinar. We are holding these webinars to share some essential information to help you prepare for commencing your studies at the University of St Andrews. Today’s webinar will</a:t>
            </a:r>
            <a:r>
              <a:rPr lang="en-GB" sz="1100" baseline="0"/>
              <a:t> be </a:t>
            </a:r>
            <a:r>
              <a:rPr lang="en-GB" sz="1100"/>
              <a:t>focusing on supports available, accommodation and orientation week.</a:t>
            </a:r>
          </a:p>
          <a:p>
            <a:endParaRPr lang="en-GB" sz="1100"/>
          </a:p>
          <a:p>
            <a:r>
              <a:rPr lang="en-GB" sz="1100"/>
              <a:t>A recording of this presentation will be available after todays live session.</a:t>
            </a:r>
            <a:r>
              <a:rPr lang="en-GB" sz="1100" baseline="0"/>
              <a:t> You will be able to access it by using the same link as you have used today. As we go through the session you will note that there are some </a:t>
            </a:r>
            <a:r>
              <a:rPr lang="en-GB" sz="1100"/>
              <a:t>hyperlinks within the slides – </a:t>
            </a:r>
            <a:r>
              <a:rPr lang="en-GB" sz="1100" baseline="0"/>
              <a:t> you will be able to click on these</a:t>
            </a:r>
            <a:r>
              <a:rPr lang="en-GB" sz="1100"/>
              <a:t> to</a:t>
            </a:r>
            <a:r>
              <a:rPr lang="en-GB" sz="1100" baseline="0"/>
              <a:t> </a:t>
            </a:r>
            <a:r>
              <a:rPr lang="en-GB" sz="1100"/>
              <a:t>access additional information </a:t>
            </a:r>
            <a:r>
              <a:rPr lang="en-GB" sz="1100" baseline="0"/>
              <a:t>and go through them at your ease. Th</a:t>
            </a:r>
            <a:r>
              <a:rPr lang="en-GB" sz="1100"/>
              <a:t>ese links will provide even more detail and </a:t>
            </a:r>
            <a:r>
              <a:rPr lang="en-GB" sz="1100" baseline="0"/>
              <a:t>information</a:t>
            </a:r>
            <a:r>
              <a:rPr lang="en-GB" sz="1100"/>
              <a:t>. </a:t>
            </a:r>
            <a:endParaRPr lang="en-GB" sz="1100">
              <a:cs typeface="Calibri"/>
            </a:endParaRPr>
          </a:p>
          <a:p>
            <a:endParaRPr lang="en-GB" sz="1100"/>
          </a:p>
          <a:p>
            <a:r>
              <a:rPr lang="en-GB" sz="1100"/>
              <a:t>We will also place a link to all</a:t>
            </a:r>
            <a:r>
              <a:rPr lang="en-GB" sz="1100" baseline="0"/>
              <a:t> the sessions in this series on our University Disability webpage. </a:t>
            </a:r>
            <a:endParaRPr lang="en-GB" sz="1100"/>
          </a:p>
          <a:p>
            <a:endParaRPr lang="en-GB" sz="1100"/>
          </a:p>
          <a:p>
            <a:r>
              <a:rPr lang="en-GB" sz="1100"/>
              <a:t>There will be an opportunity for live viewers to ask general questions at the end of the presentation. Any individual or personal questions should be directed to the disability@st-andrews.ac.uk email address so that we can address these for you confidentiality.  </a:t>
            </a:r>
          </a:p>
          <a:p>
            <a:endParaRPr lang="en-GB" sz="1100"/>
          </a:p>
          <a:p>
            <a:r>
              <a:rPr lang="en-GB" sz="1100"/>
              <a:t>To ask questions you can type into the window</a:t>
            </a:r>
            <a:r>
              <a:rPr lang="en-GB" sz="1100" baseline="0"/>
              <a:t> pane on the right hand side of the screen. If we feel that your question would be better answered in person then it will not be published and we will either answer this privately or respond with a follow up email in due course.</a:t>
            </a:r>
            <a:endParaRPr lang="en-GB" sz="1100"/>
          </a:p>
          <a:p>
            <a:endParaRPr lang="en-GB" sz="1100"/>
          </a:p>
        </p:txBody>
      </p:sp>
      <p:sp>
        <p:nvSpPr>
          <p:cNvPr id="4" name="Slide Number Placeholder 3"/>
          <p:cNvSpPr>
            <a:spLocks noGrp="1"/>
          </p:cNvSpPr>
          <p:nvPr>
            <p:ph type="sldNum" sz="quarter" idx="10"/>
          </p:nvPr>
        </p:nvSpPr>
        <p:spPr/>
        <p:txBody>
          <a:bodyPr/>
          <a:lstStyle/>
          <a:p>
            <a:fld id="{B115636D-943D-4BC8-B08E-7BCB3C08BDC2}" type="slidenum">
              <a:rPr lang="en-GB" smtClean="0"/>
              <a:t>1</a:t>
            </a:fld>
            <a:endParaRPr lang="en-GB"/>
          </a:p>
        </p:txBody>
      </p:sp>
    </p:spTree>
    <p:extLst>
      <p:ext uri="{BB962C8B-B14F-4D97-AF65-F5344CB8AC3E}">
        <p14:creationId xmlns:p14="http://schemas.microsoft.com/office/powerpoint/2010/main" val="17629505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20000"/>
              </a:lnSpc>
              <a:spcBef>
                <a:spcPts val="0"/>
              </a:spcBef>
              <a:spcAft>
                <a:spcPts val="0"/>
              </a:spcAft>
              <a:buClrTx/>
              <a:buSzTx/>
              <a:buFont typeface="Courier New" panose="02070309020205020404" pitchFamily="49" charset="0"/>
              <a:buNone/>
              <a:tabLst/>
              <a:defRPr/>
            </a:pPr>
            <a:r>
              <a:rPr lang="en-GB" sz="1100"/>
              <a:t>Matriculation is the process of officially registering as a student with the University and is compulsory for all students. </a:t>
            </a:r>
          </a:p>
          <a:p>
            <a:pPr marL="0" marR="0" lvl="0" indent="0" algn="l" defTabSz="914400" rtl="0" eaLnBrk="1" fontAlgn="auto" latinLnBrk="0" hangingPunct="1">
              <a:lnSpc>
                <a:spcPct val="120000"/>
              </a:lnSpc>
              <a:spcBef>
                <a:spcPts val="0"/>
              </a:spcBef>
              <a:spcAft>
                <a:spcPts val="0"/>
              </a:spcAft>
              <a:buClrTx/>
              <a:buSzTx/>
              <a:buFont typeface="Courier New" panose="02070309020205020404" pitchFamily="49" charset="0"/>
              <a:buNone/>
              <a:tabLst/>
              <a:defRPr/>
            </a:pPr>
            <a:endParaRPr lang="en-GB" sz="1100"/>
          </a:p>
          <a:p>
            <a:pPr marL="0" marR="0" lvl="0" indent="0" algn="l" defTabSz="914400" rtl="0" eaLnBrk="1" fontAlgn="auto" latinLnBrk="0" hangingPunct="1">
              <a:lnSpc>
                <a:spcPct val="120000"/>
              </a:lnSpc>
              <a:spcBef>
                <a:spcPts val="0"/>
              </a:spcBef>
              <a:spcAft>
                <a:spcPts val="0"/>
              </a:spcAft>
              <a:buClrTx/>
              <a:buSzTx/>
              <a:buFont typeface="Courier New" panose="02070309020205020404" pitchFamily="49" charset="0"/>
              <a:buNone/>
              <a:tabLst/>
              <a:defRPr/>
            </a:pPr>
            <a:r>
              <a:rPr lang="en-GB" sz="1100"/>
              <a:t>Matriculation will be completed online,</a:t>
            </a:r>
            <a:r>
              <a:rPr lang="en-GB" sz="1100" baseline="0"/>
              <a:t> this will include ID and document checks. </a:t>
            </a:r>
            <a:r>
              <a:rPr lang="en-GB" sz="1100"/>
              <a:t>You will need your passport for identity verification. Students from the UK will need their UK birth certificate if they do not have a passport.  </a:t>
            </a:r>
            <a:r>
              <a:rPr lang="en-GB" sz="1100" baseline="0"/>
              <a:t>Please note that in-person documents checks will still be required for some students for visa purposes and will be completed in accordance to government guidelines of physical distancing and hygiene measures. </a:t>
            </a:r>
            <a:endParaRPr lang="en-GB" sz="1100"/>
          </a:p>
          <a:p>
            <a:pPr marL="0" marR="0" lvl="0" indent="0" algn="l" defTabSz="914400" rtl="0" eaLnBrk="1" fontAlgn="auto" latinLnBrk="0" hangingPunct="1">
              <a:lnSpc>
                <a:spcPct val="120000"/>
              </a:lnSpc>
              <a:spcBef>
                <a:spcPts val="0"/>
              </a:spcBef>
              <a:spcAft>
                <a:spcPts val="0"/>
              </a:spcAft>
              <a:buClrTx/>
              <a:buSzTx/>
              <a:buFont typeface="Courier New" panose="02070309020205020404" pitchFamily="49" charset="0"/>
              <a:buNone/>
              <a:tabLst/>
              <a:defRPr/>
            </a:pPr>
            <a:endParaRPr lang="en-GB" sz="1100"/>
          </a:p>
          <a:p>
            <a:pPr marL="0" marR="0" lvl="0" indent="0" algn="l" defTabSz="914400" rtl="0" eaLnBrk="1" fontAlgn="auto" latinLnBrk="0" hangingPunct="1">
              <a:lnSpc>
                <a:spcPct val="120000"/>
              </a:lnSpc>
              <a:spcBef>
                <a:spcPts val="0"/>
              </a:spcBef>
              <a:spcAft>
                <a:spcPts val="0"/>
              </a:spcAft>
              <a:buClrTx/>
              <a:buSzTx/>
              <a:buFont typeface="Courier New" panose="02070309020205020404" pitchFamily="49" charset="0"/>
              <a:buNone/>
              <a:tabLst/>
              <a:defRPr/>
            </a:pPr>
            <a:r>
              <a:rPr lang="en-GB" sz="1100"/>
              <a:t>The process is made up of two parts – online matriculation</a:t>
            </a:r>
            <a:r>
              <a:rPr lang="en-GB" sz="1100" baseline="0"/>
              <a:t> </a:t>
            </a:r>
            <a:r>
              <a:rPr lang="en-GB" sz="1100"/>
              <a:t>and advising.</a:t>
            </a:r>
          </a:p>
          <a:p>
            <a:pPr marL="0" marR="0" lvl="0" indent="0" algn="l" defTabSz="914400" rtl="0" eaLnBrk="1" fontAlgn="auto" latinLnBrk="0" hangingPunct="1">
              <a:lnSpc>
                <a:spcPct val="120000"/>
              </a:lnSpc>
              <a:spcBef>
                <a:spcPts val="0"/>
              </a:spcBef>
              <a:spcAft>
                <a:spcPts val="0"/>
              </a:spcAft>
              <a:buClrTx/>
              <a:buSzTx/>
              <a:buFont typeface="Courier New" panose="02070309020205020404" pitchFamily="49" charset="0"/>
              <a:buNone/>
              <a:tabLst/>
              <a:defRPr/>
            </a:pPr>
            <a:endParaRPr lang="en-GB" sz="1100"/>
          </a:p>
          <a:p>
            <a:pPr>
              <a:lnSpc>
                <a:spcPct val="120000"/>
              </a:lnSpc>
              <a:buFont typeface="Courier New" panose="02070309020205020404" pitchFamily="49" charset="0"/>
              <a:buNone/>
            </a:pPr>
            <a:r>
              <a:rPr lang="en-GB" sz="1100"/>
              <a:t>The online part of matriculation is completed via the student portal, My Saint. All new students will be emailed by the University with details on how to access My Saint.</a:t>
            </a:r>
          </a:p>
          <a:p>
            <a:pPr>
              <a:lnSpc>
                <a:spcPct val="120000"/>
              </a:lnSpc>
              <a:buFont typeface="Courier New" panose="02070309020205020404" pitchFamily="49" charset="0"/>
              <a:buNone/>
            </a:pPr>
            <a:endParaRPr lang="en-GB" sz="1100"/>
          </a:p>
          <a:p>
            <a:pPr>
              <a:lnSpc>
                <a:spcPct val="120000"/>
              </a:lnSpc>
            </a:pPr>
            <a:r>
              <a:rPr lang="en-GB" sz="1100"/>
              <a:t>Online matriculation will include various items, for example reading essential  information, paying tuition and accommodation fees, updating personal details (it is this</a:t>
            </a:r>
            <a:r>
              <a:rPr lang="en-GB" sz="1100" baseline="0"/>
              <a:t> section that we would advise you make sure your disability status is up to date) </a:t>
            </a:r>
            <a:r>
              <a:rPr lang="en-GB" sz="1100"/>
              <a:t>and completion of online training in good academic practice</a:t>
            </a:r>
            <a:r>
              <a:rPr lang="en-GB" sz="1100" baseline="0"/>
              <a:t> (also commonly referred to as TGAP). This gives you information and training on the values expected of you as a member of our academic community.</a:t>
            </a:r>
            <a:r>
              <a:rPr lang="en-GB" sz="1100"/>
              <a:t> </a:t>
            </a:r>
            <a:endParaRPr lang="en-GB" sz="1100">
              <a:cs typeface="Calibri"/>
            </a:endParaRPr>
          </a:p>
          <a:p>
            <a:pPr marL="0" marR="0" lvl="0" indent="0" algn="l" defTabSz="914400" rtl="0" eaLnBrk="1" fontAlgn="auto" latinLnBrk="0" hangingPunct="1">
              <a:lnSpc>
                <a:spcPct val="120000"/>
              </a:lnSpc>
              <a:spcBef>
                <a:spcPts val="0"/>
              </a:spcBef>
              <a:spcAft>
                <a:spcPts val="0"/>
              </a:spcAft>
              <a:buClrTx/>
              <a:buSzTx/>
              <a:buFont typeface="Courier New" panose="02070309020205020404" pitchFamily="49" charset="0"/>
              <a:buNone/>
              <a:tabLst/>
              <a:defRPr/>
            </a:pPr>
            <a:endParaRPr lang="en-GB" sz="1100"/>
          </a:p>
          <a:p>
            <a:pPr>
              <a:lnSpc>
                <a:spcPct val="120000"/>
              </a:lnSpc>
              <a:buFont typeface="Courier New" panose="02070309020205020404" pitchFamily="49" charset="0"/>
              <a:buNone/>
            </a:pPr>
            <a:r>
              <a:rPr lang="en-GB" sz="1100"/>
              <a:t>International students must bring their visa or biometric card for UK Visas and Immigration check. You should collect your Biometric Residence Permit card as soon as possible once you arrive in St Andrews. To collect your card you will need your passport and the letter you will have received stating your BRP has arrived. You will receive information on</a:t>
            </a:r>
            <a:r>
              <a:rPr lang="en-GB" sz="1100" baseline="0"/>
              <a:t> the process to collect these. So please keep an eye out for that in your inbox! </a:t>
            </a:r>
            <a:endParaRPr lang="en-GB" sz="1100" b="1"/>
          </a:p>
          <a:p>
            <a:pPr>
              <a:lnSpc>
                <a:spcPct val="120000"/>
              </a:lnSpc>
              <a:buFont typeface="Courier New" panose="02070309020205020404" pitchFamily="49" charset="0"/>
              <a:buNone/>
            </a:pPr>
            <a:endParaRPr lang="en-GB" sz="1100"/>
          </a:p>
          <a:p>
            <a:pPr>
              <a:lnSpc>
                <a:spcPct val="120000"/>
              </a:lnSpc>
            </a:pPr>
            <a:r>
              <a:rPr lang="en-GB"/>
              <a:t>Each undergraduate student in the Faculties of Arts, Divinity and Science is assigned an Adviser of studies, who is a member of academic staff in the same Faculty as the student. There is a compulsory meeting at the start of the academic year to discuss and approve module choices, and the Adviser of studies is available for consultation at other times.</a:t>
            </a:r>
            <a:endParaRPr lang="en-GB" sz="1100"/>
          </a:p>
          <a:p>
            <a:pPr>
              <a:lnSpc>
                <a:spcPct val="120000"/>
              </a:lnSpc>
            </a:pPr>
            <a:endParaRPr lang="en-GB"/>
          </a:p>
          <a:p>
            <a:pPr>
              <a:lnSpc>
                <a:spcPct val="120000"/>
              </a:lnSpc>
            </a:pPr>
            <a:r>
              <a:rPr lang="en-GB"/>
              <a:t>Advising is the process of agreeing, and being enrolled in, specific modules. </a:t>
            </a:r>
            <a:r>
              <a:rPr lang="en-GB" sz="1100"/>
              <a:t>Advising will take</a:t>
            </a:r>
            <a:r>
              <a:rPr lang="en-GB" sz="1100" baseline="0"/>
              <a:t> place online</a:t>
            </a:r>
            <a:r>
              <a:rPr lang="en-GB" sz="1100"/>
              <a:t> via Microsoft Teams</a:t>
            </a:r>
            <a:r>
              <a:rPr lang="en-GB" sz="1100" baseline="0"/>
              <a:t>. </a:t>
            </a:r>
            <a:r>
              <a:rPr lang="en-GB"/>
              <a:t>Until your module choices are approved by your Adviser of Studies at this meeting, and validated in the academic advising system, you are not officially enrolled in those modules. Advising meetings for undergraduate and taught postgraduate students studying at the University in September 2021 will take place Monday 30 August to Wednesday 8 September 2021. </a:t>
            </a:r>
            <a:r>
              <a:rPr lang="en-GB" sz="1100" baseline="0"/>
              <a:t>Further details will be sent to you on this.</a:t>
            </a:r>
            <a:r>
              <a:rPr lang="en-GB" sz="1100"/>
              <a:t> </a:t>
            </a:r>
            <a:endParaRPr lang="en-GB" sz="1100">
              <a:cs typeface="Calibri"/>
            </a:endParaRPr>
          </a:p>
          <a:p>
            <a:pPr>
              <a:lnSpc>
                <a:spcPct val="120000"/>
              </a:lnSpc>
            </a:pPr>
            <a:endParaRPr lang="en-GB" sz="1100">
              <a:cs typeface="Calibri"/>
            </a:endParaRPr>
          </a:p>
          <a:p>
            <a:pPr>
              <a:lnSpc>
                <a:spcPct val="120000"/>
              </a:lnSpc>
            </a:pPr>
            <a:r>
              <a:rPr lang="en-GB"/>
              <a:t>In order to get the most from your meeting with your Adviser of Studies, it is important that you have done some initial research and thinking about your module choices prior to your meeting, and submitted provisional choices during the pre-advising process. Further details of degree programmes and modules, including compulsory modules, can be found by searching or browsing the online course catalogue on the University webpage. Additional information is also available on school web pages.</a:t>
            </a:r>
            <a:endParaRPr lang="en-GB">
              <a:cs typeface="Calibri"/>
            </a:endParaRPr>
          </a:p>
          <a:p>
            <a:pPr>
              <a:buFontTx/>
              <a:buNone/>
            </a:pPr>
            <a:endParaRPr lang="en-GB">
              <a:cs typeface="Calibri"/>
            </a:endParaRPr>
          </a:p>
          <a:p>
            <a:pPr>
              <a:lnSpc>
                <a:spcPct val="120000"/>
              </a:lnSpc>
              <a:buFont typeface="Courier New" panose="02070309020205020404" pitchFamily="49" charset="0"/>
            </a:pPr>
            <a:endParaRPr lang="en-GB" sz="1100">
              <a:cs typeface="Calibri" panose="020F0502020204030204"/>
            </a:endParaRPr>
          </a:p>
          <a:p>
            <a:pPr>
              <a:lnSpc>
                <a:spcPct val="120000"/>
              </a:lnSpc>
              <a:buFont typeface="Courier New" panose="02070309020205020404" pitchFamily="49" charset="0"/>
            </a:pPr>
            <a:endParaRPr lang="en-GB" sz="1100">
              <a:cs typeface="Calibri" panose="020F0502020204030204"/>
            </a:endParaRPr>
          </a:p>
          <a:p>
            <a:endParaRPr lang="en-GB">
              <a:cs typeface="Calibri" panose="020F0502020204030204"/>
            </a:endParaRPr>
          </a:p>
        </p:txBody>
      </p:sp>
      <p:sp>
        <p:nvSpPr>
          <p:cNvPr id="4" name="Slide Number Placeholder 3"/>
          <p:cNvSpPr>
            <a:spLocks noGrp="1"/>
          </p:cNvSpPr>
          <p:nvPr>
            <p:ph type="sldNum" sz="quarter" idx="5"/>
          </p:nvPr>
        </p:nvSpPr>
        <p:spPr/>
        <p:txBody>
          <a:bodyPr/>
          <a:lstStyle/>
          <a:p>
            <a:fld id="{B115636D-943D-4BC8-B08E-7BCB3C08BDC2}" type="slidenum">
              <a:rPr lang="en-GB" smtClean="0"/>
              <a:t>10</a:t>
            </a:fld>
            <a:endParaRPr lang="en-GB"/>
          </a:p>
        </p:txBody>
      </p:sp>
    </p:spTree>
    <p:extLst>
      <p:ext uri="{BB962C8B-B14F-4D97-AF65-F5344CB8AC3E}">
        <p14:creationId xmlns:p14="http://schemas.microsoft.com/office/powerpoint/2010/main" val="5461822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Courier New" panose="02070309020205020404" pitchFamily="49" charset="0"/>
              <a:buNone/>
            </a:pPr>
            <a:r>
              <a:rPr lang="en-GB" sz="1100"/>
              <a:t>The Students Union can also be known as the Students’ Association. It is a hub of student activity in St Andrews. </a:t>
            </a:r>
          </a:p>
          <a:p>
            <a:pPr>
              <a:buFont typeface="Courier New" panose="02070309020205020404" pitchFamily="49" charset="0"/>
              <a:buNone/>
            </a:pPr>
            <a:endParaRPr lang="en-GB" sz="1100"/>
          </a:p>
          <a:p>
            <a:pPr>
              <a:buFont typeface="Courier New" panose="02070309020205020404" pitchFamily="49" charset="0"/>
              <a:buNone/>
            </a:pPr>
            <a:r>
              <a:rPr lang="en-GB" sz="1100"/>
              <a:t>All students of the University are automatically members.</a:t>
            </a:r>
          </a:p>
          <a:p>
            <a:pPr>
              <a:buFont typeface="Courier New" panose="02070309020205020404" pitchFamily="49" charset="0"/>
              <a:buNone/>
            </a:pPr>
            <a:r>
              <a:rPr lang="en-GB" sz="1100"/>
              <a:t> </a:t>
            </a:r>
          </a:p>
          <a:p>
            <a:pPr>
              <a:buFont typeface="Courier New" panose="02070309020205020404" pitchFamily="49" charset="0"/>
              <a:buNone/>
            </a:pPr>
            <a:r>
              <a:rPr lang="en-GB" sz="1100"/>
              <a:t>The Association (or Union, as it is better known)– it covers all areas of student life including events, student representation, student support and extra-curricular activities</a:t>
            </a:r>
            <a:r>
              <a:rPr lang="en-GB" sz="1100" baseline="0"/>
              <a:t> – it is more that just a bar!</a:t>
            </a:r>
            <a:endParaRPr lang="en-GB" sz="1100"/>
          </a:p>
          <a:p>
            <a:pPr>
              <a:buFont typeface="Courier New" panose="02070309020205020404" pitchFamily="49" charset="0"/>
              <a:buNone/>
            </a:pPr>
            <a:endParaRPr lang="en-GB" sz="1100"/>
          </a:p>
          <a:p>
            <a:pPr>
              <a:buFont typeface="Courier New" panose="02070309020205020404" pitchFamily="49" charset="0"/>
              <a:buNone/>
            </a:pPr>
            <a:r>
              <a:rPr lang="en-GB" sz="1100"/>
              <a:t>At times we may liaise with student representative</a:t>
            </a:r>
            <a:r>
              <a:rPr lang="en-GB" sz="1100" baseline="0"/>
              <a:t>s in the Union called SABBs (sabbatical officers) to ask them to circulate information in their regular updates to the student body. However, and primarily they are in post to support you, whether this is by collating feedback from class representatives from within your school or representing your views to the University. They are there to assist you by trying to make your student experience as strong as it can be. </a:t>
            </a:r>
            <a:endParaRPr lang="en-GB" sz="1100"/>
          </a:p>
          <a:p>
            <a:pPr>
              <a:lnSpc>
                <a:spcPct val="110000"/>
              </a:lnSpc>
              <a:buFont typeface="Courier New" panose="02070309020205020404" pitchFamily="49" charset="0"/>
              <a:buNone/>
            </a:pPr>
            <a:endParaRPr lang="en-GB" sz="1100"/>
          </a:p>
          <a:p>
            <a:r>
              <a:rPr lang="en-GB" sz="1100"/>
              <a:t>The Students Union will run a number of events during orientation week</a:t>
            </a:r>
            <a:r>
              <a:rPr lang="en-GB" sz="1100" baseline="0"/>
              <a:t> </a:t>
            </a:r>
            <a:r>
              <a:rPr lang="en-GB" sz="1100"/>
              <a:t>which is also known as freshers week. Details can be found on the Students Union website or within</a:t>
            </a:r>
            <a:r>
              <a:rPr lang="en-GB" sz="1100" baseline="0"/>
              <a:t> the app</a:t>
            </a:r>
            <a:r>
              <a:rPr lang="en-GB" sz="1100"/>
              <a:t>. </a:t>
            </a:r>
            <a:r>
              <a:rPr lang="en-GB"/>
              <a:t>Freshers is getting a new look this year. For the first ever year, the heart of Freshers is moving to North Haugh on our brand new, custom built site, to give students the best experience possible. </a:t>
            </a:r>
            <a:endParaRPr lang="en-GB" sz="1100">
              <a:cs typeface="Calibri"/>
            </a:endParaRPr>
          </a:p>
          <a:p>
            <a:pPr>
              <a:buFont typeface="Courier New" panose="02070309020205020404" pitchFamily="49" charset="0"/>
              <a:buNone/>
            </a:pPr>
            <a:endParaRPr lang="en-GB" sz="1100"/>
          </a:p>
          <a:p>
            <a:pPr>
              <a:lnSpc>
                <a:spcPct val="110000"/>
              </a:lnSpc>
            </a:pPr>
            <a:r>
              <a:rPr lang="en-GB"/>
              <a:t>This year Freshers’ and Sports Fayre will be combined and held on Monday 6th (2pm-5pm) &amp; Tuesday 7th (11am-5pm) at the Sports Centr. All societies, subcommittees, sports groups and vendors will be outdoors around the University Sports Center. There will be an Accessibility Period for those with access requirements which will also have more strict COVID requirements including social distancing on Monday 6th: 2:00 – 2:30pm</a:t>
            </a:r>
            <a:endParaRPr lang="en-GB">
              <a:cs typeface="Calibri"/>
            </a:endParaRPr>
          </a:p>
          <a:p>
            <a:pPr>
              <a:lnSpc>
                <a:spcPct val="110000"/>
              </a:lnSpc>
              <a:buFont typeface="Courier New" panose="02070309020205020404" pitchFamily="49" charset="0"/>
              <a:buNone/>
            </a:pPr>
            <a:endParaRPr lang="en-GB" sz="1100"/>
          </a:p>
          <a:p>
            <a:pPr marL="0" marR="0" lvl="0" indent="0" algn="l" defTabSz="914400" rtl="0" eaLnBrk="1" fontAlgn="auto" latinLnBrk="0" hangingPunct="1">
              <a:lnSpc>
                <a:spcPct val="110000"/>
              </a:lnSpc>
              <a:spcBef>
                <a:spcPts val="0"/>
              </a:spcBef>
              <a:spcAft>
                <a:spcPts val="0"/>
              </a:spcAft>
              <a:buClrTx/>
              <a:buSzTx/>
              <a:buFontTx/>
              <a:buNone/>
              <a:tabLst/>
              <a:defRPr/>
            </a:pPr>
            <a:r>
              <a:rPr lang="en-GB" sz="1100"/>
              <a:t>If you decide not to get involved or later decide that you no longer want to take part in something then that is OK too.</a:t>
            </a:r>
          </a:p>
          <a:p>
            <a:pPr marL="0" marR="0" lvl="0" indent="0" algn="l" defTabSz="914400" rtl="0" eaLnBrk="1" fontAlgn="auto" latinLnBrk="0" hangingPunct="1">
              <a:lnSpc>
                <a:spcPct val="110000"/>
              </a:lnSpc>
              <a:spcBef>
                <a:spcPts val="0"/>
              </a:spcBef>
              <a:spcAft>
                <a:spcPts val="0"/>
              </a:spcAft>
              <a:buClrTx/>
              <a:buSzTx/>
              <a:buFontTx/>
              <a:buNone/>
              <a:tabLst/>
              <a:defRPr/>
            </a:pPr>
            <a:endParaRPr lang="en-GB" sz="1100"/>
          </a:p>
          <a:p>
            <a:pPr marL="0" marR="0" lvl="0" indent="0" algn="l" defTabSz="914400" rtl="0" eaLnBrk="1" fontAlgn="auto" latinLnBrk="0" hangingPunct="1">
              <a:lnSpc>
                <a:spcPct val="110000"/>
              </a:lnSpc>
              <a:spcBef>
                <a:spcPts val="0"/>
              </a:spcBef>
              <a:spcAft>
                <a:spcPts val="0"/>
              </a:spcAft>
              <a:buClrTx/>
              <a:buSzTx/>
              <a:buFontTx/>
              <a:buNone/>
              <a:tabLst/>
              <a:defRPr/>
            </a:pPr>
            <a:r>
              <a:rPr lang="en-GB" sz="1100"/>
              <a:t>Don’t worry if you find that participating in some events overwhelming during orientation week. There is so much information to take in. You can always join at a later date.</a:t>
            </a:r>
          </a:p>
          <a:p>
            <a:pPr marL="0" marR="0" lvl="0" indent="0" algn="l" defTabSz="914400">
              <a:lnSpc>
                <a:spcPct val="110000"/>
              </a:lnSpc>
              <a:spcBef>
                <a:spcPts val="0"/>
              </a:spcBef>
              <a:spcAft>
                <a:spcPts val="0"/>
              </a:spcAft>
              <a:buClrTx/>
              <a:buSzTx/>
              <a:buFontTx/>
              <a:buNone/>
              <a:tabLst/>
              <a:defRPr/>
            </a:pPr>
            <a:endParaRPr lang="en-GB" sz="1100">
              <a:cs typeface="Calibri" panose="020F0502020204030204"/>
            </a:endParaRPr>
          </a:p>
          <a:p>
            <a:pPr>
              <a:lnSpc>
                <a:spcPct val="110000"/>
              </a:lnSpc>
              <a:defRPr/>
            </a:pPr>
            <a:r>
              <a:rPr lang="en-GB"/>
              <a:t>Academic families form a big part of the freshers experience and part of your time at St Andrews. This is a tradition where older students (usually third years and beyond) adopt first year students as their children. Its a great chance to meet new people and start to form connections at uni. Throughout Freshers you'll get many chances to find academic parents at different events, in your hall of residence, through societies and clubs or through the Union's dedicated Academic Family Finding events.</a:t>
            </a:r>
          </a:p>
          <a:p>
            <a:pPr>
              <a:lnSpc>
                <a:spcPct val="110000"/>
              </a:lnSpc>
              <a:defRPr/>
            </a:pPr>
            <a:endParaRPr lang="en-GB" sz="1100"/>
          </a:p>
          <a:p>
            <a:pPr marL="0" marR="0" lvl="0" indent="0" algn="l" defTabSz="914400" rtl="0" eaLnBrk="1" fontAlgn="auto" latinLnBrk="0" hangingPunct="1">
              <a:lnSpc>
                <a:spcPct val="110000"/>
              </a:lnSpc>
              <a:spcBef>
                <a:spcPts val="0"/>
              </a:spcBef>
              <a:spcAft>
                <a:spcPts val="0"/>
              </a:spcAft>
              <a:buClrTx/>
              <a:buSzTx/>
              <a:buFontTx/>
              <a:buNone/>
              <a:tabLst/>
              <a:defRPr/>
            </a:pPr>
            <a:r>
              <a:rPr lang="en-GB" sz="1100"/>
              <a:t>St Andrews is a small town but for help in finding your way around please click the hyperlink for a map. The wellbeing map is a great resource if you are looking for inspiration!</a:t>
            </a:r>
          </a:p>
          <a:p>
            <a:pPr marL="0" indent="0">
              <a:lnSpc>
                <a:spcPct val="110000"/>
              </a:lnSpc>
              <a:buNone/>
            </a:pPr>
            <a:endParaRPr lang="en-GB" sz="1100"/>
          </a:p>
          <a:p>
            <a:pPr>
              <a:buFont typeface="Courier New" panose="02070309020205020404" pitchFamily="49" charset="0"/>
              <a:buChar char="o"/>
            </a:pPr>
            <a:endParaRPr lang="en-GB" sz="1100"/>
          </a:p>
          <a:p>
            <a:endParaRPr lang="en-GB"/>
          </a:p>
        </p:txBody>
      </p:sp>
      <p:sp>
        <p:nvSpPr>
          <p:cNvPr id="4" name="Slide Number Placeholder 3"/>
          <p:cNvSpPr>
            <a:spLocks noGrp="1"/>
          </p:cNvSpPr>
          <p:nvPr>
            <p:ph type="sldNum" sz="quarter" idx="5"/>
          </p:nvPr>
        </p:nvSpPr>
        <p:spPr/>
        <p:txBody>
          <a:bodyPr/>
          <a:lstStyle/>
          <a:p>
            <a:fld id="{B115636D-943D-4BC8-B08E-7BCB3C08BDC2}" type="slidenum">
              <a:rPr lang="en-GB" smtClean="0"/>
              <a:t>11</a:t>
            </a:fld>
            <a:endParaRPr lang="en-GB"/>
          </a:p>
        </p:txBody>
      </p:sp>
    </p:spTree>
    <p:extLst>
      <p:ext uri="{BB962C8B-B14F-4D97-AF65-F5344CB8AC3E}">
        <p14:creationId xmlns:p14="http://schemas.microsoft.com/office/powerpoint/2010/main" val="9818657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Courier New" panose="02070309020205020404" pitchFamily="49" charset="0"/>
              <a:buNone/>
            </a:pPr>
            <a:r>
              <a:rPr lang="en-GB" sz="1100"/>
              <a:t>Starting university is a big change academically and socially. It is very common to have questions as you become independent, navigate new relationships and familiarise yourself with new academic practices and standards. </a:t>
            </a:r>
          </a:p>
          <a:p>
            <a:pPr>
              <a:buFont typeface="Courier New" panose="02070309020205020404" pitchFamily="49" charset="0"/>
              <a:buChar char="o"/>
            </a:pPr>
            <a:endParaRPr lang="en-GB" sz="1100"/>
          </a:p>
          <a:p>
            <a:pPr>
              <a:buFont typeface="Courier New" panose="02070309020205020404" pitchFamily="49" charset="0"/>
              <a:buNone/>
            </a:pPr>
            <a:r>
              <a:rPr lang="en-GB" sz="1100"/>
              <a:t>The University offers a variety of support to help you make this transition, whether in the form of informal advice from your peers, joining a mentoring scheme, or seeking help through a School or Student Services.</a:t>
            </a:r>
          </a:p>
          <a:p>
            <a:pPr>
              <a:buFont typeface="Courier New" panose="02070309020205020404" pitchFamily="49" charset="0"/>
              <a:buChar char="o"/>
            </a:pPr>
            <a:endParaRPr lang="en-GB" sz="1100"/>
          </a:p>
          <a:p>
            <a:pPr>
              <a:buFont typeface="Courier New" panose="02070309020205020404" pitchFamily="49" charset="0"/>
              <a:buNone/>
            </a:pPr>
            <a:r>
              <a:rPr lang="en-GB" sz="1100"/>
              <a:t>There are a number of mentoring and peer support schemes available.</a:t>
            </a:r>
          </a:p>
          <a:p>
            <a:pPr>
              <a:buFont typeface="Courier New" panose="02070309020205020404" pitchFamily="49" charset="0"/>
              <a:buChar char="o"/>
            </a:pPr>
            <a:endParaRPr lang="en-GB" sz="1100"/>
          </a:p>
          <a:p>
            <a:pPr>
              <a:buFont typeface="Courier New" panose="02070309020205020404" pitchFamily="49" charset="0"/>
              <a:buNone/>
            </a:pPr>
            <a:r>
              <a:rPr lang="en-GB" sz="1100"/>
              <a:t>Mentoring schemes match first years with older students within their academic Schools or societies, allowing the student to benefit from the perspective of someone who has recently been in their position. </a:t>
            </a:r>
          </a:p>
          <a:p>
            <a:pPr>
              <a:buFont typeface="Courier New" panose="02070309020205020404" pitchFamily="49" charset="0"/>
              <a:buNone/>
            </a:pPr>
            <a:endParaRPr lang="en-GB" sz="1100"/>
          </a:p>
          <a:p>
            <a:pPr>
              <a:buFont typeface="Courier New" panose="02070309020205020404" pitchFamily="49" charset="0"/>
              <a:buNone/>
            </a:pPr>
            <a:r>
              <a:rPr lang="en-GB" sz="1100"/>
              <a:t>You can find out more about mentoring schemes for undergraduates and postgraduate by clicking the hyperlink </a:t>
            </a:r>
          </a:p>
          <a:p>
            <a:pPr>
              <a:buFont typeface="Courier New" panose="02070309020205020404" pitchFamily="49" charset="0"/>
              <a:buNone/>
            </a:pPr>
            <a:endParaRPr lang="en-GB" sz="1100"/>
          </a:p>
          <a:p>
            <a:pPr>
              <a:buFont typeface="Courier New" panose="02070309020205020404" pitchFamily="49" charset="0"/>
              <a:buNone/>
            </a:pPr>
            <a:r>
              <a:rPr lang="en-GB" sz="1100" b="0" i="0" kern="1200">
                <a:solidFill>
                  <a:schemeClr val="tx1"/>
                </a:solidFill>
                <a:effectLst/>
                <a:latin typeface="+mn-lt"/>
                <a:ea typeface="+mn-ea"/>
                <a:cs typeface="+mn-cs"/>
              </a:rPr>
              <a:t>Peer Support is a one-to-one meet-up service open to any student looking for a little extra company and friendship during their time at St Andrews.</a:t>
            </a:r>
            <a:endParaRPr lang="en-GB" sz="1100"/>
          </a:p>
          <a:p>
            <a:pPr>
              <a:buFont typeface="Courier New" panose="02070309020205020404" pitchFamily="49" charset="0"/>
              <a:buNone/>
            </a:pPr>
            <a:endParaRPr lang="en-GB" sz="1100"/>
          </a:p>
          <a:p>
            <a:pPr>
              <a:buFont typeface="Courier New" panose="02070309020205020404" pitchFamily="49" charset="0"/>
              <a:buNone/>
            </a:pPr>
            <a:r>
              <a:rPr lang="en-GB" sz="1100"/>
              <a:t>Please speak to a Disability Adviser if you would like more information or help to sign up for mentoring or peer support.</a:t>
            </a:r>
          </a:p>
          <a:p>
            <a:endParaRPr lang="en-GB"/>
          </a:p>
        </p:txBody>
      </p:sp>
      <p:sp>
        <p:nvSpPr>
          <p:cNvPr id="4" name="Slide Number Placeholder 3"/>
          <p:cNvSpPr>
            <a:spLocks noGrp="1"/>
          </p:cNvSpPr>
          <p:nvPr>
            <p:ph type="sldNum" sz="quarter" idx="5"/>
          </p:nvPr>
        </p:nvSpPr>
        <p:spPr/>
        <p:txBody>
          <a:bodyPr/>
          <a:lstStyle/>
          <a:p>
            <a:fld id="{B115636D-943D-4BC8-B08E-7BCB3C08BDC2}" type="slidenum">
              <a:rPr lang="en-GB" smtClean="0"/>
              <a:t>12</a:t>
            </a:fld>
            <a:endParaRPr lang="en-GB"/>
          </a:p>
        </p:txBody>
      </p:sp>
    </p:spTree>
    <p:extLst>
      <p:ext uri="{BB962C8B-B14F-4D97-AF65-F5344CB8AC3E}">
        <p14:creationId xmlns:p14="http://schemas.microsoft.com/office/powerpoint/2010/main" val="27163994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20000"/>
              </a:lnSpc>
              <a:buFont typeface="Courier New" panose="02070309020205020404" pitchFamily="49" charset="0"/>
              <a:buNone/>
            </a:pPr>
            <a:r>
              <a:rPr lang="en-GB" sz="1100"/>
              <a:t>The University views you as an independent adult.  However for some students we acknowledge that your parents may have good information and advice that may benefit your settling in and your progression at university. Therefore we may wish to speak to them if we feel you need support in either the academic environment or within halls or private accommodation.</a:t>
            </a:r>
          </a:p>
          <a:p>
            <a:pPr>
              <a:lnSpc>
                <a:spcPct val="120000"/>
              </a:lnSpc>
              <a:buFont typeface="Courier New" panose="02070309020205020404" pitchFamily="49" charset="0"/>
              <a:buNone/>
            </a:pPr>
            <a:endParaRPr lang="en-GB" sz="1100"/>
          </a:p>
          <a:p>
            <a:pPr>
              <a:lnSpc>
                <a:spcPct val="120000"/>
              </a:lnSpc>
              <a:buFont typeface="Courier New" panose="02070309020205020404" pitchFamily="49" charset="0"/>
              <a:buNone/>
            </a:pPr>
            <a:r>
              <a:rPr lang="en-GB" sz="1100"/>
              <a:t>If you are willing for us to speak with your parents, we will require you to sign a consent form and can arrange this at your first Disability Advice meeting as we currently follow an opt in model.</a:t>
            </a:r>
          </a:p>
          <a:p>
            <a:endParaRPr lang="en-GB"/>
          </a:p>
        </p:txBody>
      </p:sp>
      <p:sp>
        <p:nvSpPr>
          <p:cNvPr id="4" name="Slide Number Placeholder 3"/>
          <p:cNvSpPr>
            <a:spLocks noGrp="1"/>
          </p:cNvSpPr>
          <p:nvPr>
            <p:ph type="sldNum" sz="quarter" idx="5"/>
          </p:nvPr>
        </p:nvSpPr>
        <p:spPr/>
        <p:txBody>
          <a:bodyPr/>
          <a:lstStyle/>
          <a:p>
            <a:fld id="{B115636D-943D-4BC8-B08E-7BCB3C08BDC2}" type="slidenum">
              <a:rPr lang="en-GB" smtClean="0"/>
              <a:t>13</a:t>
            </a:fld>
            <a:endParaRPr lang="en-GB"/>
          </a:p>
        </p:txBody>
      </p:sp>
    </p:spTree>
    <p:extLst>
      <p:ext uri="{BB962C8B-B14F-4D97-AF65-F5344CB8AC3E}">
        <p14:creationId xmlns:p14="http://schemas.microsoft.com/office/powerpoint/2010/main" val="25597300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Wingdings" panose="05000000000000000000" pitchFamily="2" charset="2"/>
              <a:buChar char="q"/>
            </a:pPr>
            <a:r>
              <a:rPr lang="en-GB" sz="1100"/>
              <a:t>Have you been in touch with a Disability Adviser to discuss your support requirements?</a:t>
            </a:r>
          </a:p>
          <a:p>
            <a:pPr>
              <a:buFont typeface="Wingdings" panose="05000000000000000000" pitchFamily="2" charset="2"/>
              <a:buChar char="q"/>
            </a:pPr>
            <a:endParaRPr lang="en-GB" sz="1100"/>
          </a:p>
          <a:p>
            <a:pPr>
              <a:buFont typeface="Wingdings" panose="05000000000000000000" pitchFamily="2" charset="2"/>
              <a:buChar char="q"/>
            </a:pPr>
            <a:r>
              <a:rPr lang="en-GB" sz="1100"/>
              <a:t>If you haven’t yet, contact the Disability Team to discuss your support requirements before your course begins.</a:t>
            </a:r>
          </a:p>
          <a:p>
            <a:pPr>
              <a:buFont typeface="Wingdings" panose="05000000000000000000" pitchFamily="2" charset="2"/>
              <a:buChar char="q"/>
            </a:pPr>
            <a:endParaRPr lang="en-GB" sz="1100"/>
          </a:p>
          <a:p>
            <a:pPr>
              <a:buFont typeface="Wingdings" panose="05000000000000000000" pitchFamily="2" charset="2"/>
              <a:buChar char="q"/>
            </a:pPr>
            <a:r>
              <a:rPr lang="en-GB" sz="1100"/>
              <a:t>Have you sent information about your diagnosis?</a:t>
            </a:r>
          </a:p>
          <a:p>
            <a:pPr marL="0" indent="0">
              <a:buNone/>
            </a:pPr>
            <a:endParaRPr lang="en-GB" sz="1100"/>
          </a:p>
          <a:p>
            <a:pPr>
              <a:buFont typeface="Wingdings" panose="05000000000000000000" pitchFamily="2" charset="2"/>
              <a:buChar char="q"/>
            </a:pPr>
            <a:r>
              <a:rPr lang="en-GB" sz="1100"/>
              <a:t>Have you applied for Disabled Students’ Allowance, if applicable (UK students only)?</a:t>
            </a:r>
          </a:p>
          <a:p>
            <a:pPr>
              <a:buFont typeface="Wingdings" panose="05000000000000000000" pitchFamily="2" charset="2"/>
              <a:buChar char="q"/>
            </a:pPr>
            <a:endParaRPr lang="en-GB" sz="1100"/>
          </a:p>
          <a:p>
            <a:pPr>
              <a:buFont typeface="Wingdings" panose="05000000000000000000" pitchFamily="2" charset="2"/>
              <a:buChar char="q"/>
            </a:pPr>
            <a:r>
              <a:rPr lang="en-GB" sz="1100"/>
              <a:t>What would you like to know more about? Let us know so that we can give you information, advice and reassurance. </a:t>
            </a:r>
          </a:p>
          <a:p>
            <a:pPr>
              <a:buFont typeface="Wingdings" panose="05000000000000000000" pitchFamily="2" charset="2"/>
              <a:buChar char="q"/>
            </a:pPr>
            <a:endParaRPr lang="en-GB" sz="1100"/>
          </a:p>
          <a:p>
            <a:pPr>
              <a:buFont typeface="Wingdings" panose="05000000000000000000" pitchFamily="2" charset="2"/>
              <a:buChar char="q"/>
            </a:pPr>
            <a:r>
              <a:rPr lang="en-GB" sz="1100"/>
              <a:t>Read the Universities guidance on “</a:t>
            </a:r>
            <a:r>
              <a:rPr lang="en-GB" sz="1100">
                <a:hlinkClick r:id="rId3"/>
              </a:rPr>
              <a:t>before you depart</a:t>
            </a:r>
            <a:r>
              <a:rPr lang="en-GB" sz="1100"/>
              <a:t>”  including what to pack, maps and lots of other useful information.</a:t>
            </a:r>
          </a:p>
          <a:p>
            <a:endParaRPr lang="en-GB"/>
          </a:p>
        </p:txBody>
      </p:sp>
      <p:sp>
        <p:nvSpPr>
          <p:cNvPr id="4" name="Slide Number Placeholder 3"/>
          <p:cNvSpPr>
            <a:spLocks noGrp="1"/>
          </p:cNvSpPr>
          <p:nvPr>
            <p:ph type="sldNum" sz="quarter" idx="5"/>
          </p:nvPr>
        </p:nvSpPr>
        <p:spPr/>
        <p:txBody>
          <a:bodyPr/>
          <a:lstStyle/>
          <a:p>
            <a:fld id="{B115636D-943D-4BC8-B08E-7BCB3C08BDC2}" type="slidenum">
              <a:rPr lang="en-GB" smtClean="0"/>
              <a:t>14</a:t>
            </a:fld>
            <a:endParaRPr lang="en-GB"/>
          </a:p>
        </p:txBody>
      </p:sp>
    </p:spTree>
    <p:extLst>
      <p:ext uri="{BB962C8B-B14F-4D97-AF65-F5344CB8AC3E}">
        <p14:creationId xmlns:p14="http://schemas.microsoft.com/office/powerpoint/2010/main" val="37522667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115636D-943D-4BC8-B08E-7BCB3C08BDC2}" type="slidenum">
              <a:rPr lang="en-GB" smtClean="0"/>
              <a:t>15</a:t>
            </a:fld>
            <a:endParaRPr lang="en-GB"/>
          </a:p>
        </p:txBody>
      </p:sp>
    </p:spTree>
    <p:extLst>
      <p:ext uri="{BB962C8B-B14F-4D97-AF65-F5344CB8AC3E}">
        <p14:creationId xmlns:p14="http://schemas.microsoft.com/office/powerpoint/2010/main" val="15491605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Thank you for sticking with us through this bombardment of information!</a:t>
            </a:r>
          </a:p>
          <a:p>
            <a:endParaRPr lang="en-GB"/>
          </a:p>
        </p:txBody>
      </p:sp>
      <p:sp>
        <p:nvSpPr>
          <p:cNvPr id="4" name="Slide Number Placeholder 3"/>
          <p:cNvSpPr>
            <a:spLocks noGrp="1"/>
          </p:cNvSpPr>
          <p:nvPr>
            <p:ph type="sldNum" sz="quarter" idx="5"/>
          </p:nvPr>
        </p:nvSpPr>
        <p:spPr/>
        <p:txBody>
          <a:bodyPr/>
          <a:lstStyle/>
          <a:p>
            <a:fld id="{B115636D-943D-4BC8-B08E-7BCB3C08BDC2}" type="slidenum">
              <a:rPr lang="en-GB" smtClean="0"/>
              <a:t>16</a:t>
            </a:fld>
            <a:endParaRPr lang="en-GB"/>
          </a:p>
        </p:txBody>
      </p:sp>
    </p:spTree>
    <p:extLst>
      <p:ext uri="{BB962C8B-B14F-4D97-AF65-F5344CB8AC3E}">
        <p14:creationId xmlns:p14="http://schemas.microsoft.com/office/powerpoint/2010/main" val="15152980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100" dirty="0"/>
              <a:t>Speaking</a:t>
            </a:r>
            <a:r>
              <a:rPr lang="en-GB" sz="1100" baseline="0" dirty="0"/>
              <a:t> today will be myself, hi I am Michelle, and also my colleague Kate Leavy.</a:t>
            </a:r>
          </a:p>
          <a:p>
            <a:endParaRPr lang="en-GB" sz="1100"/>
          </a:p>
          <a:p>
            <a:r>
              <a:rPr lang="en-GB" sz="1100" dirty="0"/>
              <a:t>We are two of the team of four Disability Advisers based here</a:t>
            </a:r>
            <a:r>
              <a:rPr lang="en-GB" sz="1100" baseline="0" dirty="0"/>
              <a:t> in St Andrews</a:t>
            </a:r>
            <a:r>
              <a:rPr lang="en-GB" sz="1100" dirty="0"/>
              <a:t>, our fellow Disability Advisers are called Sheila and John</a:t>
            </a:r>
            <a:r>
              <a:rPr lang="en-GB" sz="1100" baseline="0" dirty="0"/>
              <a:t> and our</a:t>
            </a:r>
            <a:r>
              <a:rPr lang="en-GB" sz="1100" dirty="0"/>
              <a:t> team is managed by Dr Fiona Whelan. </a:t>
            </a:r>
            <a:endParaRPr lang="en-GB" dirty="0"/>
          </a:p>
          <a:p>
            <a:endParaRPr lang="en-GB" sz="1100"/>
          </a:p>
          <a:p>
            <a:pPr>
              <a:defRPr/>
            </a:pPr>
            <a:r>
              <a:rPr lang="en-GB" sz="1100" dirty="0"/>
              <a:t>Our Director of Student services is </a:t>
            </a:r>
            <a:r>
              <a:rPr lang="en-GB" sz="1100" baseline="0" dirty="0"/>
              <a:t>Dr Lara </a:t>
            </a:r>
            <a:r>
              <a:rPr lang="en-GB" sz="1100" baseline="0" dirty="0" err="1"/>
              <a:t>Meischke</a:t>
            </a:r>
            <a:r>
              <a:rPr lang="en-GB" sz="1100" baseline="0" dirty="0"/>
              <a:t> – who oversees the running of all of the student services teams.</a:t>
            </a:r>
            <a:r>
              <a:rPr lang="en-GB" sz="1100" dirty="0"/>
              <a:t> </a:t>
            </a:r>
            <a:endParaRPr lang="en-GB"/>
          </a:p>
        </p:txBody>
      </p:sp>
      <p:sp>
        <p:nvSpPr>
          <p:cNvPr id="4" name="Slide Number Placeholder 3"/>
          <p:cNvSpPr>
            <a:spLocks noGrp="1"/>
          </p:cNvSpPr>
          <p:nvPr>
            <p:ph type="sldNum" sz="quarter" idx="5"/>
          </p:nvPr>
        </p:nvSpPr>
        <p:spPr/>
        <p:txBody>
          <a:bodyPr/>
          <a:lstStyle/>
          <a:p>
            <a:fld id="{B115636D-943D-4BC8-B08E-7BCB3C08BDC2}" type="slidenum">
              <a:rPr lang="en-GB" smtClean="0"/>
              <a:t>2</a:t>
            </a:fld>
            <a:endParaRPr lang="en-GB"/>
          </a:p>
        </p:txBody>
      </p:sp>
    </p:spTree>
    <p:extLst>
      <p:ext uri="{BB962C8B-B14F-4D97-AF65-F5344CB8AC3E}">
        <p14:creationId xmlns:p14="http://schemas.microsoft.com/office/powerpoint/2010/main" val="7123498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We understand that</a:t>
            </a:r>
            <a:r>
              <a:rPr lang="en-GB" baseline="0"/>
              <a:t> you may have specific questions regarding </a:t>
            </a:r>
            <a:r>
              <a:rPr lang="en-GB"/>
              <a:t>coronavirus</a:t>
            </a:r>
            <a:r>
              <a:rPr lang="en-GB" baseline="0"/>
              <a:t> and would therefore highly recommend viewing </a:t>
            </a:r>
            <a:r>
              <a:rPr lang="en-GB"/>
              <a:t>the University's dedicated pre-arrival and </a:t>
            </a:r>
            <a:r>
              <a:rPr lang="en-GB" baseline="0"/>
              <a:t>coronavirus information </a:t>
            </a:r>
            <a:r>
              <a:rPr lang="en-GB"/>
              <a:t>pages</a:t>
            </a:r>
            <a:r>
              <a:rPr lang="en-GB" baseline="0"/>
              <a:t>.</a:t>
            </a:r>
            <a:r>
              <a:rPr lang="en-GB"/>
              <a:t> </a:t>
            </a:r>
            <a:endParaRPr lang="en-GB" baseline="0"/>
          </a:p>
          <a:p>
            <a:endParaRPr lang="en-GB" baseline="0">
              <a:cs typeface="Calibri"/>
            </a:endParaRPr>
          </a:p>
          <a:p>
            <a:r>
              <a:rPr lang="en-GB">
                <a:cs typeface="Calibri"/>
              </a:rPr>
              <a:t>All students must complete the pre-arrival checklist for 21/22 which</a:t>
            </a:r>
            <a:r>
              <a:rPr lang="en-GB"/>
              <a:t> includes allows you enter detail on your study plans, your study location, if you need to isolate or quarantine on arrival, request isolation accommodation, request managed quarantine, book travel and arrival slots and update your vaccination status. Students are asked to provide as much information as possible and also update their details if their circumstances change.</a:t>
            </a:r>
            <a:endParaRPr lang="en-GB">
              <a:cs typeface="Calibri"/>
            </a:endParaRPr>
          </a:p>
          <a:p>
            <a:endParaRPr lang="en-GB">
              <a:cs typeface="Calibri"/>
            </a:endParaRPr>
          </a:p>
          <a:p>
            <a:r>
              <a:rPr lang="en-GB"/>
              <a:t>The University will offer dual mode teaching in 2021-2022. This will allow students who are unable to attend in-person classes to start their studies through a blend of pre-recorded content and live, interactive online sessions. The University hopes that you will be able to travel to St Andrews and begin in-person learning as soon as it is possible to do so. For some, this may mean starting your studies online and then changing to in-person learning.</a:t>
            </a:r>
            <a:endParaRPr lang="en-GB">
              <a:cs typeface="Calibri"/>
            </a:endParaRPr>
          </a:p>
          <a:p>
            <a:endParaRPr lang="en-GB">
              <a:cs typeface="Calibri"/>
            </a:endParaRPr>
          </a:p>
          <a:p>
            <a:r>
              <a:rPr lang="en-GB"/>
              <a:t>If you plan to study online away from St Andrews all semester 1, you only need to complete task 1 in the checklist: ‘Update your study plans and your study location details’. Online study is not available to students studying BSc Hons Medicine or the Graduate Entry to Medicine (</a:t>
            </a:r>
            <a:r>
              <a:rPr lang="en-GB" err="1"/>
              <a:t>ScotGEM</a:t>
            </a:r>
            <a:r>
              <a:rPr lang="en-GB"/>
              <a:t>) programme.</a:t>
            </a:r>
            <a:endParaRPr lang="en-GB">
              <a:cs typeface="Calibri"/>
            </a:endParaRPr>
          </a:p>
          <a:p>
            <a:endParaRPr lang="en-GB">
              <a:cs typeface="Calibri"/>
            </a:endParaRPr>
          </a:p>
          <a:p>
            <a:r>
              <a:rPr lang="en-GB"/>
              <a:t>Students do not need to request permission to study online, but are required to keep their study location details up to date. It is especially important that the University is informed if any student intends to switch between online study and in-person learning, or vice versa. If your circumstances change before the start of semester, please update your study location details through </a:t>
            </a:r>
            <a:r>
              <a:rPr lang="en-GB" err="1"/>
              <a:t>MySaint</a:t>
            </a:r>
            <a:r>
              <a:rPr lang="en-GB"/>
              <a:t>. </a:t>
            </a:r>
            <a:endParaRPr lang="en-GB">
              <a:cs typeface="Calibri"/>
            </a:endParaRPr>
          </a:p>
          <a:p>
            <a:endParaRPr lang="en-GB"/>
          </a:p>
          <a:p>
            <a:r>
              <a:rPr lang="en-GB"/>
              <a:t>The University coronavirus pages include a </a:t>
            </a:r>
            <a:r>
              <a:rPr lang="en-GB" baseline="0"/>
              <a:t>host of information</a:t>
            </a:r>
            <a:r>
              <a:rPr lang="en-GB"/>
              <a:t>, including detail on how to access covid testing, the University covid code, latest covid numbers, vaccinations, wellbeing resources, and teaching in 21/22. </a:t>
            </a:r>
            <a:r>
              <a:rPr lang="en-GB" baseline="0"/>
              <a:t>There is also a section on frequently asked questions that may be helpful to read through.</a:t>
            </a:r>
            <a:endParaRPr lang="en-GB" baseline="0">
              <a:cs typeface="Calibri"/>
            </a:endParaRPr>
          </a:p>
          <a:p>
            <a:endParaRPr lang="en-GB" baseline="0"/>
          </a:p>
          <a:p>
            <a:r>
              <a:rPr lang="en-GB" baseline="0"/>
              <a:t>The changing nature of the COVID -19 situation means that the central premise of all these guides is that you should check the most recent Scottish Government guidelines before travel and that you must understand the latest quarantine requirements. </a:t>
            </a:r>
          </a:p>
          <a:p>
            <a:endParaRPr lang="en-GB" baseline="0"/>
          </a:p>
          <a:p>
            <a:r>
              <a:rPr lang="en-GB" baseline="0"/>
              <a:t>Both webpages have been hyperlinked in this presentation for you but can also be found by accessing the University’s main landing page st-andrews.ac.uk and then clicking the link</a:t>
            </a:r>
            <a:r>
              <a:rPr lang="en-GB"/>
              <a:t> Pre-arrival information for 2021-22.</a:t>
            </a:r>
            <a:endParaRPr lang="en-GB">
              <a:cs typeface="Calibri"/>
            </a:endParaRPr>
          </a:p>
        </p:txBody>
      </p:sp>
      <p:sp>
        <p:nvSpPr>
          <p:cNvPr id="4" name="Slide Number Placeholder 3"/>
          <p:cNvSpPr>
            <a:spLocks noGrp="1"/>
          </p:cNvSpPr>
          <p:nvPr>
            <p:ph type="sldNum" sz="quarter" idx="10"/>
          </p:nvPr>
        </p:nvSpPr>
        <p:spPr/>
        <p:txBody>
          <a:bodyPr/>
          <a:lstStyle/>
          <a:p>
            <a:fld id="{B115636D-943D-4BC8-B08E-7BCB3C08BDC2}" type="slidenum">
              <a:rPr lang="en-GB" smtClean="0"/>
              <a:t>3</a:t>
            </a:fld>
            <a:endParaRPr lang="en-GB"/>
          </a:p>
        </p:txBody>
      </p:sp>
    </p:spTree>
    <p:extLst>
      <p:ext uri="{BB962C8B-B14F-4D97-AF65-F5344CB8AC3E}">
        <p14:creationId xmlns:p14="http://schemas.microsoft.com/office/powerpoint/2010/main" val="34770479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sz="1100" dirty="0"/>
              <a:t>If you haven’t done so already, we advise that you get in touch with a Disability Adviser as soon as possible, ideally before your course commences, so that we can discuss your support requirements</a:t>
            </a:r>
            <a:r>
              <a:rPr lang="en-GB" sz="1100" baseline="0" dirty="0"/>
              <a:t> and start getting arrangements in place.</a:t>
            </a:r>
            <a:r>
              <a:rPr lang="en-GB" sz="1100" dirty="0"/>
              <a:t> </a:t>
            </a:r>
            <a:endParaRPr lang="en-GB" sz="110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a:p>
          <a:p>
            <a:pPr>
              <a:defRPr/>
            </a:pPr>
            <a:r>
              <a:rPr lang="en-GB" sz="1100" dirty="0"/>
              <a:t>The Disability Team offers a wide range of services including support for students to access their course of study, creating support plans for teaching and exam arrangements, liaising with the accommodation team,</a:t>
            </a:r>
            <a:r>
              <a:rPr lang="en-GB" sz="1100" baseline="0" dirty="0"/>
              <a:t> </a:t>
            </a:r>
            <a:r>
              <a:rPr lang="en-GB" sz="1100" dirty="0"/>
              <a:t>timetabling team, liaising </a:t>
            </a:r>
            <a:r>
              <a:rPr lang="en-GB" sz="1100" baseline="0" dirty="0"/>
              <a:t>with a</a:t>
            </a:r>
            <a:r>
              <a:rPr lang="en-GB" sz="1100" dirty="0"/>
              <a:t>cademic staff in schools and providing advice on</a:t>
            </a:r>
            <a:r>
              <a:rPr lang="en-GB" sz="1100" baseline="0" dirty="0"/>
              <a:t> and assistance with applications for </a:t>
            </a:r>
            <a:r>
              <a:rPr lang="en-GB" sz="1100" dirty="0"/>
              <a:t>Disabled Student’s Allowance. This</a:t>
            </a:r>
            <a:r>
              <a:rPr lang="en-GB" sz="1100" baseline="0" dirty="0"/>
              <a:t> is government funding that is available</a:t>
            </a:r>
            <a:r>
              <a:rPr lang="en-GB" sz="1100" dirty="0"/>
              <a:t> for UK students only, if eligible. </a:t>
            </a:r>
            <a:endParaRPr lang="en-GB" sz="1100"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a:p>
          <a:p>
            <a:pPr>
              <a:defRPr/>
            </a:pPr>
            <a:r>
              <a:rPr lang="en-GB" sz="1100" dirty="0"/>
              <a:t>Okay, so step one and to let us know that you have a disability we would</a:t>
            </a:r>
            <a:r>
              <a:rPr lang="en-GB" sz="1100" baseline="0" dirty="0"/>
              <a:t> ask that you enter your information in one of the following key touch points: when applying by noting in your UCAS application, when completing matriculation, by updating your </a:t>
            </a:r>
            <a:r>
              <a:rPr lang="en-GB" sz="1100" baseline="0" dirty="0" err="1"/>
              <a:t>MySaint</a:t>
            </a:r>
            <a:r>
              <a:rPr lang="en-GB" sz="1100" baseline="0" dirty="0"/>
              <a:t> account (which is open to do this for the first </a:t>
            </a:r>
            <a:r>
              <a:rPr lang="en-GB" sz="1100" dirty="0"/>
              <a:t>week</a:t>
            </a:r>
            <a:r>
              <a:rPr lang="en-GB" sz="1100" baseline="0" dirty="0"/>
              <a:t>) or by simply getting in touch</a:t>
            </a:r>
            <a:r>
              <a:rPr lang="en-GB" sz="1100" dirty="0"/>
              <a:t> via the contact details on the slide</a:t>
            </a:r>
            <a:r>
              <a:rPr lang="en-GB" sz="1100" baseline="0" dirty="0"/>
              <a:t>. Once you have declared a disability with us you will then receive information throughout the semester from us. </a:t>
            </a:r>
            <a:r>
              <a:rPr lang="en-GB" sz="1100" dirty="0"/>
              <a:t>If you are not able to update your disability status information, please get in touch with us and we can assist you with this.</a:t>
            </a:r>
            <a:endParaRPr lang="en-GB" sz="1100"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a:p>
          <a:p>
            <a:pPr>
              <a:defRPr/>
            </a:pPr>
            <a:r>
              <a:rPr lang="en-GB" sz="1100" dirty="0"/>
              <a:t>Then step two is to formally register with the Disability Team. To</a:t>
            </a:r>
            <a:r>
              <a:rPr lang="en-GB" sz="1100" baseline="0" dirty="0"/>
              <a:t> do this,</a:t>
            </a:r>
            <a:r>
              <a:rPr lang="en-GB" sz="1100" dirty="0"/>
              <a:t> we require relevant documentation relating to your condition so that we can</a:t>
            </a:r>
            <a:r>
              <a:rPr lang="en-GB" sz="1100" baseline="0" dirty="0"/>
              <a:t> review and advise appropriate support for you</a:t>
            </a:r>
            <a:r>
              <a:rPr lang="en-GB" sz="1100" dirty="0"/>
              <a:t>. This could be in the</a:t>
            </a:r>
            <a:r>
              <a:rPr lang="en-GB" sz="1100" baseline="0" dirty="0"/>
              <a:t> form of a letter from a</a:t>
            </a:r>
            <a:r>
              <a:rPr lang="en-GB" sz="1200" b="0" i="0" kern="1200" dirty="0">
                <a:solidFill>
                  <a:schemeClr val="tx1"/>
                </a:solidFill>
                <a:effectLst/>
                <a:latin typeface="+mn-lt"/>
                <a:ea typeface="+mn-ea"/>
                <a:cs typeface="+mn-cs"/>
              </a:rPr>
              <a:t> GP, consultant or educational psychologist. </a:t>
            </a:r>
            <a:r>
              <a:rPr lang="en-GB" sz="1400" b="0" i="0" kern="1200" dirty="0">
                <a:solidFill>
                  <a:schemeClr val="tx1"/>
                </a:solidFill>
                <a:effectLst/>
                <a:latin typeface="+mn-lt"/>
                <a:ea typeface="+mn-ea"/>
                <a:cs typeface="+mn-cs"/>
              </a:rPr>
              <a:t>You </a:t>
            </a:r>
            <a:r>
              <a:rPr lang="en-GB" sz="1200" dirty="0"/>
              <a:t>can send us this information in advance of arriving in St Andrews.</a:t>
            </a:r>
            <a:r>
              <a:rPr lang="en-GB" dirty="0"/>
              <a:t> </a:t>
            </a:r>
            <a:endParaRPr lang="en-GB" sz="1200" b="0" i="0" kern="1200" dirty="0">
              <a:solidFill>
                <a:schemeClr val="tx1"/>
              </a:solidFill>
              <a:effectLst/>
              <a:latin typeface="+mn-lt"/>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kern="1200">
              <a:solidFill>
                <a:schemeClr val="tx1"/>
              </a:solidFill>
              <a:effectLst/>
              <a:latin typeface="+mn-lt"/>
              <a:ea typeface="+mn-ea"/>
              <a:cs typeface="+mn-cs"/>
            </a:endParaRPr>
          </a:p>
          <a:p>
            <a:pPr>
              <a:defRPr/>
            </a:pPr>
            <a:r>
              <a:rPr lang="en-GB" sz="1200" b="0" i="0" kern="1200" dirty="0">
                <a:solidFill>
                  <a:schemeClr val="tx1"/>
                </a:solidFill>
                <a:effectLst/>
                <a:latin typeface="+mn-lt"/>
                <a:ea typeface="+mn-ea"/>
                <a:cs typeface="+mn-cs"/>
              </a:rPr>
              <a:t>If you have queries on your ability to provide supporting evidence again we would encourage you to get in touch to discuss this with us.</a:t>
            </a:r>
            <a:r>
              <a:rPr lang="en-GB" dirty="0"/>
              <a:t> </a:t>
            </a:r>
            <a:endParaRPr lang="en-GB" sz="1200" b="0" i="0" kern="1200" dirty="0">
              <a:solidFill>
                <a:schemeClr val="tx1"/>
              </a:solidFill>
              <a:effectLst/>
              <a:latin typeface="+mn-lt"/>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a:p>
          <a:p>
            <a:pPr>
              <a:defRPr/>
            </a:pPr>
            <a:r>
              <a:rPr lang="en-GB" sz="1100" dirty="0"/>
              <a:t>Disability Students Allowance </a:t>
            </a:r>
            <a:r>
              <a:rPr lang="en-GB" sz="1100" baseline="0" dirty="0"/>
              <a:t> is specific government funding that is available to UK students and is specifically to cover any extra study-related costs due to a disability. This is a non-repayable allowance and is not means tested.</a:t>
            </a:r>
            <a:endParaRPr lang="en-GB" sz="1100" baseline="0"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t>If you have already applied and completed a Disabled Students’ Allowance Needs Assessment, then please send us a copy of your report and DSA award letter so that we can help arrange the recommended support before you arrive.</a:t>
            </a:r>
            <a:endParaRPr lang="en-GB" sz="1100"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a:p>
          <a:p>
            <a:pPr>
              <a:defRPr/>
            </a:pPr>
            <a:r>
              <a:rPr lang="en-GB" sz="1100" dirty="0"/>
              <a:t>There is lots of information on our webpages but if you have a specific question, require additional information or would like to arrange an online appointment to speak with a Disability Adviser, you can call us on 01334 462720 or email </a:t>
            </a:r>
            <a:r>
              <a:rPr lang="en-GB" sz="1100" dirty="0">
                <a:hlinkClick r:id="rId3"/>
              </a:rPr>
              <a:t>disability@st-andrews.ac.uk</a:t>
            </a:r>
            <a:endParaRPr lang="en-GB" sz="1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a:p>
          <a:p>
            <a:pPr>
              <a:defRPr/>
            </a:pPr>
            <a:r>
              <a:rPr lang="en-GB" sz="1100" dirty="0"/>
              <a:t>To ensure your support plan is put in place in good time, please make sure you get in touch with us. </a:t>
            </a:r>
            <a:endParaRPr lang="en-GB" sz="1100" dirty="0">
              <a:cs typeface="Calibri"/>
            </a:endParaRPr>
          </a:p>
          <a:p>
            <a:endParaRPr lang="en-GB"/>
          </a:p>
        </p:txBody>
      </p:sp>
      <p:sp>
        <p:nvSpPr>
          <p:cNvPr id="4" name="Slide Number Placeholder 3"/>
          <p:cNvSpPr>
            <a:spLocks noGrp="1"/>
          </p:cNvSpPr>
          <p:nvPr>
            <p:ph type="sldNum" sz="quarter" idx="5"/>
          </p:nvPr>
        </p:nvSpPr>
        <p:spPr/>
        <p:txBody>
          <a:bodyPr/>
          <a:lstStyle/>
          <a:p>
            <a:fld id="{B115636D-943D-4BC8-B08E-7BCB3C08BDC2}" type="slidenum">
              <a:rPr lang="en-GB" smtClean="0"/>
              <a:t>4</a:t>
            </a:fld>
            <a:endParaRPr lang="en-GB"/>
          </a:p>
        </p:txBody>
      </p:sp>
    </p:spTree>
    <p:extLst>
      <p:ext uri="{BB962C8B-B14F-4D97-AF65-F5344CB8AC3E}">
        <p14:creationId xmlns:p14="http://schemas.microsoft.com/office/powerpoint/2010/main" val="26308385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sz="1100" dirty="0">
                <a:cs typeface="Calibri"/>
              </a:rPr>
              <a:t>If you are still to meet with us, we thought it would be helpful to share some detail on what to expect during an appointment with a Disability Adviser. Currently all appointments with Disability Advisers are being completed online via the platform Microsoft Teams as we are working remotely, in line with Scottish Government guidance. </a:t>
            </a:r>
            <a:r>
              <a:rPr lang="en-GB" dirty="0"/>
              <a:t>You can speak to us via email, telephone or video appointments. </a:t>
            </a:r>
            <a:endParaRPr lang="en-GB" sz="1100" dirty="0"/>
          </a:p>
          <a:p>
            <a:pPr marL="0" marR="0" lvl="0" indent="0" algn="l" defTabSz="914400">
              <a:lnSpc>
                <a:spcPct val="100000"/>
              </a:lnSpc>
              <a:spcBef>
                <a:spcPts val="0"/>
              </a:spcBef>
              <a:spcAft>
                <a:spcPts val="0"/>
              </a:spcAft>
              <a:buClrTx/>
              <a:buSzTx/>
              <a:buFontTx/>
              <a:buNone/>
              <a:tabLst/>
              <a:defRPr/>
            </a:pPr>
            <a:endParaRPr lang="en-GB" sz="1100">
              <a:cs typeface="Calibri" panose="020F0502020204030204"/>
            </a:endParaRPr>
          </a:p>
          <a:p>
            <a:pPr>
              <a:defRPr/>
            </a:pPr>
            <a:r>
              <a:rPr lang="en-GB" sz="1100" dirty="0">
                <a:cs typeface="Calibri" panose="020F0502020204030204"/>
              </a:rPr>
              <a:t>Or online appointments start with an opportunity for the attendee and the Disability Adviser to introduce themselves. The Adviser will ask the attendee if they know what the Disability Team does and will share detail in line with the attendee's response. The body of the meeting will include discussions about documentation, how to source this if required, if applicable the attendee's previous support at school, developing their University disability support plan, any accessibility requirements and if eligible how to apply for Disabled Student Allowance. The conversation is led by the student, their disability and experiences.</a:t>
            </a:r>
          </a:p>
          <a:p>
            <a:pPr>
              <a:defRPr/>
            </a:pPr>
            <a:endParaRPr lang="en-GB" sz="1100">
              <a:cs typeface="Calibri" panose="020F0502020204030204"/>
            </a:endParaRPr>
          </a:p>
          <a:p>
            <a:pPr>
              <a:defRPr/>
            </a:pPr>
            <a:r>
              <a:rPr lang="en-GB" sz="1100" dirty="0">
                <a:cs typeface="Calibri" panose="020F0502020204030204"/>
              </a:rPr>
              <a:t>Attendees are given an opportunity throughout the meeting to ask questions, and will be advised how to ask questions following the appointment too. The Disability Adviser will clarify any follow up details, including any subsequent appointments and contact details.</a:t>
            </a:r>
          </a:p>
          <a:p>
            <a:pPr>
              <a:defRPr/>
            </a:pPr>
            <a:endParaRPr lang="en-GB" sz="1100"/>
          </a:p>
          <a:p>
            <a:pPr>
              <a:defRPr/>
            </a:pPr>
            <a:r>
              <a:rPr lang="en-GB" sz="1100" dirty="0"/>
              <a:t>If would like to arrange an online appointment to speak with a Disability Adviser, you can call us on 01334 462720 or email </a:t>
            </a:r>
            <a:r>
              <a:rPr lang="en-GB" sz="1100" dirty="0">
                <a:hlinkClick r:id="rId3"/>
              </a:rPr>
              <a:t>disability@st-andrews.ac.uk</a:t>
            </a:r>
            <a:endParaRPr lang="en-GB" sz="1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a:p>
          <a:p>
            <a:endParaRPr lang="en-GB"/>
          </a:p>
        </p:txBody>
      </p:sp>
      <p:sp>
        <p:nvSpPr>
          <p:cNvPr id="4" name="Slide Number Placeholder 3"/>
          <p:cNvSpPr>
            <a:spLocks noGrp="1"/>
          </p:cNvSpPr>
          <p:nvPr>
            <p:ph type="sldNum" sz="quarter" idx="5"/>
          </p:nvPr>
        </p:nvSpPr>
        <p:spPr/>
        <p:txBody>
          <a:bodyPr/>
          <a:lstStyle/>
          <a:p>
            <a:fld id="{B115636D-943D-4BC8-B08E-7BCB3C08BDC2}" type="slidenum">
              <a:rPr lang="en-GB" smtClean="0"/>
              <a:t>5</a:t>
            </a:fld>
            <a:endParaRPr lang="en-GB"/>
          </a:p>
        </p:txBody>
      </p:sp>
    </p:spTree>
    <p:extLst>
      <p:ext uri="{BB962C8B-B14F-4D97-AF65-F5344CB8AC3E}">
        <p14:creationId xmlns:p14="http://schemas.microsoft.com/office/powerpoint/2010/main" val="38405929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20000"/>
              </a:lnSpc>
            </a:pPr>
            <a:r>
              <a:rPr lang="en-GB" sz="1100"/>
              <a:t>The Disability Team are part of a larger team here in Student Services. We have buildings at Eden Court on the Scores and at the ASC on North Street. Sometimes Advisers work in other locations around campus to offer a variety of appointment options. </a:t>
            </a:r>
            <a:r>
              <a:rPr lang="en-GB" sz="1100">
                <a:solidFill>
                  <a:srgbClr val="FF0000"/>
                </a:solidFill>
              </a:rPr>
              <a:t>However,</a:t>
            </a:r>
            <a:r>
              <a:rPr lang="en-GB" sz="1100" baseline="0">
                <a:solidFill>
                  <a:srgbClr val="FF0000"/>
                </a:solidFill>
              </a:rPr>
              <a:t> please note that at present, due to COVID-19 </a:t>
            </a:r>
            <a:r>
              <a:rPr lang="en-GB" sz="1100">
                <a:solidFill>
                  <a:srgbClr val="FF0000"/>
                </a:solidFill>
              </a:rPr>
              <a:t>student services are working remotely. </a:t>
            </a:r>
            <a:r>
              <a:rPr lang="en-GB" sz="1100" baseline="0">
                <a:solidFill>
                  <a:srgbClr val="FF0000"/>
                </a:solidFill>
              </a:rPr>
              <a:t>You can speak to us via email, telephone or video appointments.</a:t>
            </a:r>
            <a:r>
              <a:rPr lang="en-GB" sz="1100">
                <a:solidFill>
                  <a:srgbClr val="FF0000"/>
                </a:solidFill>
              </a:rPr>
              <a:t> </a:t>
            </a:r>
          </a:p>
          <a:p>
            <a:pPr marL="0" indent="0">
              <a:lnSpc>
                <a:spcPct val="120000"/>
              </a:lnSpc>
              <a:buNone/>
            </a:pPr>
            <a:endParaRPr lang="en-GB" sz="1100"/>
          </a:p>
          <a:p>
            <a:pPr>
              <a:lnSpc>
                <a:spcPct val="120000"/>
              </a:lnSpc>
            </a:pPr>
            <a:r>
              <a:rPr lang="en-GB" sz="1100"/>
              <a:t>Student Services help with a whole host of matters, including academic and non-academic questions. Services offered to students</a:t>
            </a:r>
            <a:r>
              <a:rPr lang="en-GB" sz="1100" baseline="0"/>
              <a:t> </a:t>
            </a:r>
            <a:r>
              <a:rPr lang="en-GB" sz="1100"/>
              <a:t>include money advice, wellbeing support, counselling, mental health support, international advice, the </a:t>
            </a:r>
            <a:r>
              <a:rPr lang="en-GB" sz="1100" err="1"/>
              <a:t>Wardennial</a:t>
            </a:r>
            <a:r>
              <a:rPr lang="en-GB" sz="1100"/>
              <a:t> service and we also have our Health Hub. We can refer you to services as appropriate.</a:t>
            </a:r>
            <a:endParaRPr lang="en-GB" sz="1100">
              <a:cs typeface="Calibri"/>
            </a:endParaRPr>
          </a:p>
          <a:p>
            <a:pPr marL="0" indent="0">
              <a:lnSpc>
                <a:spcPct val="120000"/>
              </a:lnSpc>
              <a:buNone/>
            </a:pPr>
            <a:endParaRPr lang="en-GB" sz="1100"/>
          </a:p>
          <a:p>
            <a:pPr>
              <a:lnSpc>
                <a:spcPct val="120000"/>
              </a:lnSpc>
            </a:pPr>
            <a:r>
              <a:rPr lang="en-GB" sz="1100"/>
              <a:t>The University's Student Health Hub, is an office located in the local community hospital. It</a:t>
            </a:r>
            <a:r>
              <a:rPr lang="en-GB" sz="1100" baseline="0"/>
              <a:t> is currently being virtually staffed by our colleagues Mandy and Karen.</a:t>
            </a:r>
            <a:r>
              <a:rPr lang="en-GB" sz="1100"/>
              <a:t>  For any queries regarding healthcare this</a:t>
            </a:r>
            <a:r>
              <a:rPr lang="en-GB" sz="1100" baseline="0"/>
              <a:t> is a good place to start. </a:t>
            </a:r>
            <a:r>
              <a:rPr lang="en-GB" sz="1100"/>
              <a:t>They can help you access health advice by assisting with registering with the local</a:t>
            </a:r>
            <a:r>
              <a:rPr lang="en-GB" sz="1100" baseline="0"/>
              <a:t> GP’s</a:t>
            </a:r>
            <a:r>
              <a:rPr lang="en-GB" sz="1100"/>
              <a:t>. Make sure to also check out the Student Health app! This is a great resource</a:t>
            </a:r>
            <a:r>
              <a:rPr lang="en-GB" sz="1100" baseline="0"/>
              <a:t> to </a:t>
            </a:r>
            <a:r>
              <a:rPr lang="en-GB" sz="1100"/>
              <a:t>help with self-diagnosis and management of some symptoms. For more information please be sure to check out the advise and support</a:t>
            </a:r>
            <a:r>
              <a:rPr lang="en-GB" sz="1100" baseline="0"/>
              <a:t> webpages.</a:t>
            </a:r>
            <a:endParaRPr lang="en-GB" sz="1100">
              <a:cs typeface="Calibri"/>
            </a:endParaRPr>
          </a:p>
          <a:p>
            <a:pPr marL="0" indent="0">
              <a:lnSpc>
                <a:spcPct val="120000"/>
              </a:lnSpc>
              <a:buNone/>
            </a:pPr>
            <a:endParaRPr lang="en-GB" sz="1100"/>
          </a:p>
          <a:p>
            <a:pPr>
              <a:lnSpc>
                <a:spcPct val="120000"/>
              </a:lnSpc>
            </a:pPr>
            <a:r>
              <a:rPr lang="en-GB" sz="1100"/>
              <a:t>There are also other</a:t>
            </a:r>
            <a:r>
              <a:rPr lang="en-GB" sz="1100" baseline="0"/>
              <a:t> people that can help you such as the Chaplaincy, who sees people of all or no faiths</a:t>
            </a:r>
            <a:r>
              <a:rPr lang="en-GB" sz="1100"/>
              <a:t>;</a:t>
            </a:r>
            <a:r>
              <a:rPr lang="en-GB" sz="1100" baseline="0"/>
              <a:t> disability coordinators in academic schools and also school office staff. Please check out your schools webpage for information on who to contact in your school.</a:t>
            </a:r>
            <a:r>
              <a:rPr lang="en-GB" sz="1100"/>
              <a:t> </a:t>
            </a:r>
            <a:endParaRPr lang="en-GB" sz="1100">
              <a:cs typeface="Calibri"/>
            </a:endParaRPr>
          </a:p>
          <a:p>
            <a:pPr marL="0" indent="0">
              <a:lnSpc>
                <a:spcPct val="120000"/>
              </a:lnSpc>
              <a:buNone/>
            </a:pPr>
            <a:endParaRPr lang="en-GB"/>
          </a:p>
          <a:p>
            <a:endParaRPr lang="en-GB"/>
          </a:p>
        </p:txBody>
      </p:sp>
      <p:sp>
        <p:nvSpPr>
          <p:cNvPr id="4" name="Slide Number Placeholder 3"/>
          <p:cNvSpPr>
            <a:spLocks noGrp="1"/>
          </p:cNvSpPr>
          <p:nvPr>
            <p:ph type="sldNum" sz="quarter" idx="5"/>
          </p:nvPr>
        </p:nvSpPr>
        <p:spPr/>
        <p:txBody>
          <a:bodyPr/>
          <a:lstStyle/>
          <a:p>
            <a:fld id="{B115636D-943D-4BC8-B08E-7BCB3C08BDC2}" type="slidenum">
              <a:rPr lang="en-GB" smtClean="0"/>
              <a:t>6</a:t>
            </a:fld>
            <a:endParaRPr lang="en-GB"/>
          </a:p>
        </p:txBody>
      </p:sp>
    </p:spTree>
    <p:extLst>
      <p:ext uri="{BB962C8B-B14F-4D97-AF65-F5344CB8AC3E}">
        <p14:creationId xmlns:p14="http://schemas.microsoft.com/office/powerpoint/2010/main" val="9939422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20000"/>
              </a:lnSpc>
              <a:buFont typeface="Courier New" panose="02070309020205020404" pitchFamily="49" charset="0"/>
              <a:buNone/>
            </a:pPr>
            <a:r>
              <a:rPr lang="en-GB" sz="1100"/>
              <a:t>An exciting and important part of your move to St Andrews will be settling into your accommodation. Many of you may have an offer of residence at this point</a:t>
            </a:r>
            <a:r>
              <a:rPr lang="en-GB" sz="1100" baseline="0"/>
              <a:t> or already accepted your offer.</a:t>
            </a:r>
            <a:endParaRPr lang="en-GB" sz="1100"/>
          </a:p>
          <a:p>
            <a:pPr>
              <a:lnSpc>
                <a:spcPct val="120000"/>
              </a:lnSpc>
              <a:buFont typeface="Courier New" panose="02070309020205020404" pitchFamily="49" charset="0"/>
              <a:buNone/>
            </a:pPr>
            <a:endParaRPr lang="en-GB" sz="1100"/>
          </a:p>
          <a:p>
            <a:pPr>
              <a:lnSpc>
                <a:spcPct val="120000"/>
              </a:lnSpc>
              <a:buFont typeface="Courier New" panose="02070309020205020404" pitchFamily="49" charset="0"/>
              <a:buNone/>
            </a:pPr>
            <a:r>
              <a:rPr lang="en-GB" sz="1100"/>
              <a:t>Student accommodation have prepared a very useful Residents’ Guide for students who will be living in Halls of Residence. It includes practical</a:t>
            </a:r>
            <a:r>
              <a:rPr lang="en-GB" sz="1100" baseline="0"/>
              <a:t> information that</a:t>
            </a:r>
            <a:r>
              <a:rPr lang="en-GB" sz="1100"/>
              <a:t> you need to know from arrival to facilities to cleaning and safety, and many other topics. It also contains</a:t>
            </a:r>
            <a:r>
              <a:rPr lang="en-GB" sz="1100" baseline="0"/>
              <a:t> a map of where all the residences are located in St Andrews.</a:t>
            </a:r>
            <a:r>
              <a:rPr lang="en-GB" sz="1100"/>
              <a:t> Make sure you check this out.</a:t>
            </a:r>
          </a:p>
          <a:p>
            <a:pPr>
              <a:lnSpc>
                <a:spcPct val="120000"/>
              </a:lnSpc>
              <a:buFont typeface="Courier New" panose="02070309020205020404" pitchFamily="49" charset="0"/>
              <a:buNone/>
            </a:pPr>
            <a:endParaRPr lang="en-GB" sz="1100"/>
          </a:p>
          <a:p>
            <a:pPr>
              <a:lnSpc>
                <a:spcPct val="120000"/>
              </a:lnSpc>
              <a:buFont typeface="Courier New" panose="02070309020205020404" pitchFamily="49" charset="0"/>
              <a:buNone/>
            </a:pPr>
            <a:r>
              <a:rPr lang="en-GB" sz="1100"/>
              <a:t>The University website has advise on what to pack and items that are not permitted. You can also find</a:t>
            </a:r>
            <a:r>
              <a:rPr lang="en-GB" sz="1100" baseline="0"/>
              <a:t> additional useful information about what to pack in the orientation webpage. </a:t>
            </a:r>
            <a:endParaRPr lang="en-GB" sz="1100"/>
          </a:p>
          <a:p>
            <a:pPr>
              <a:lnSpc>
                <a:spcPct val="120000"/>
              </a:lnSpc>
              <a:buFont typeface="Courier New" panose="02070309020205020404" pitchFamily="49" charset="0"/>
              <a:buNone/>
            </a:pPr>
            <a:endParaRPr lang="en-GB" sz="1100"/>
          </a:p>
          <a:p>
            <a:pPr>
              <a:lnSpc>
                <a:spcPct val="120000"/>
              </a:lnSpc>
            </a:pPr>
            <a:r>
              <a:rPr lang="en-GB" sz="1100"/>
              <a:t>Collecting</a:t>
            </a:r>
            <a:r>
              <a:rPr lang="en-GB" sz="1100" baseline="0"/>
              <a:t> your keys – students must book a date and time slot (you can do this via the pre arrival </a:t>
            </a:r>
            <a:r>
              <a:rPr lang="en-GB" sz="1100"/>
              <a:t>checklist</a:t>
            </a:r>
            <a:r>
              <a:rPr lang="en-GB" sz="1100" baseline="0"/>
              <a:t>) once an offer is accepted. There are limited numbers for each date so please ensure you complete this as soon as possible.</a:t>
            </a:r>
            <a:r>
              <a:rPr lang="en-GB" sz="1100"/>
              <a:t> </a:t>
            </a:r>
            <a:endParaRPr lang="en-GB" sz="1100" baseline="0">
              <a:cs typeface="Calibri"/>
            </a:endParaRPr>
          </a:p>
          <a:p>
            <a:pPr>
              <a:lnSpc>
                <a:spcPct val="120000"/>
              </a:lnSpc>
              <a:buFont typeface="Courier New" panose="02070309020205020404" pitchFamily="49" charset="0"/>
              <a:buNone/>
            </a:pPr>
            <a:endParaRPr lang="en-GB" sz="1100" baseline="0"/>
          </a:p>
          <a:p>
            <a:pPr>
              <a:lnSpc>
                <a:spcPct val="120000"/>
              </a:lnSpc>
              <a:buFont typeface="Courier New" panose="02070309020205020404" pitchFamily="49" charset="0"/>
              <a:buNone/>
            </a:pPr>
            <a:r>
              <a:rPr lang="en-GB" sz="1100" baseline="0"/>
              <a:t>Please note that only one person will be permitted to accompany you whilst moving in. We apologies for the restriction but we are unable at this time to accommodate any more people. </a:t>
            </a:r>
            <a:endParaRPr lang="en-GB" sz="1100"/>
          </a:p>
          <a:p>
            <a:pPr>
              <a:lnSpc>
                <a:spcPct val="120000"/>
              </a:lnSpc>
              <a:buFont typeface="Courier New" panose="02070309020205020404" pitchFamily="49" charset="0"/>
              <a:buNone/>
            </a:pPr>
            <a:endParaRPr lang="en-GB" sz="1100">
              <a:cs typeface="Calibri" panose="020F0502020204030204"/>
            </a:endParaRPr>
          </a:p>
          <a:p>
            <a:pPr>
              <a:lnSpc>
                <a:spcPct val="120000"/>
              </a:lnSpc>
              <a:buFont typeface="Courier New" panose="02070309020205020404" pitchFamily="49" charset="0"/>
            </a:pPr>
            <a:r>
              <a:rPr lang="en-GB" sz="1100">
                <a:cs typeface="Calibri" panose="020F0502020204030204"/>
              </a:rPr>
              <a:t>Information on isolation and quarantine in student accommodation can be found in the University coronavirus FAQs.</a:t>
            </a:r>
          </a:p>
          <a:p>
            <a:pPr>
              <a:lnSpc>
                <a:spcPct val="120000"/>
              </a:lnSpc>
            </a:pPr>
            <a:endParaRPr lang="en-GB" sz="1100"/>
          </a:p>
          <a:p>
            <a:pPr>
              <a:lnSpc>
                <a:spcPct val="120000"/>
              </a:lnSpc>
              <a:buFont typeface="Courier New" panose="02070309020205020404" pitchFamily="49" charset="0"/>
              <a:buNone/>
            </a:pPr>
            <a:r>
              <a:rPr lang="en-GB" sz="1100"/>
              <a:t>Please</a:t>
            </a:r>
            <a:r>
              <a:rPr lang="en-GB" sz="1100" baseline="0"/>
              <a:t> use the hyperlinks provided to take you to the information signposted. </a:t>
            </a:r>
            <a:endParaRPr lang="en-GB" sz="1100"/>
          </a:p>
          <a:p>
            <a:endParaRPr lang="en-GB"/>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a:p>
          <a:p>
            <a:endParaRPr lang="en-GB"/>
          </a:p>
        </p:txBody>
      </p:sp>
      <p:sp>
        <p:nvSpPr>
          <p:cNvPr id="4" name="Slide Number Placeholder 3"/>
          <p:cNvSpPr>
            <a:spLocks noGrp="1"/>
          </p:cNvSpPr>
          <p:nvPr>
            <p:ph type="sldNum" sz="quarter" idx="5"/>
          </p:nvPr>
        </p:nvSpPr>
        <p:spPr/>
        <p:txBody>
          <a:bodyPr/>
          <a:lstStyle/>
          <a:p>
            <a:fld id="{B115636D-943D-4BC8-B08E-7BCB3C08BDC2}" type="slidenum">
              <a:rPr lang="en-GB" smtClean="0"/>
              <a:t>7</a:t>
            </a:fld>
            <a:endParaRPr lang="en-GB"/>
          </a:p>
        </p:txBody>
      </p:sp>
    </p:spTree>
    <p:extLst>
      <p:ext uri="{BB962C8B-B14F-4D97-AF65-F5344CB8AC3E}">
        <p14:creationId xmlns:p14="http://schemas.microsoft.com/office/powerpoint/2010/main" val="39883479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20000"/>
              </a:lnSpc>
            </a:pPr>
            <a:r>
              <a:rPr lang="en-GB"/>
              <a:t>Each residence has a Residence Management Team looks after the daily running of the hall including overseeing the condition of the general hall environment, housekeeping services, general maintenance and repairs, health and safety and maintaining discipline. Please see the specific hall information on the University accommodation webpages for details of who they are, and how to contact them.</a:t>
            </a:r>
            <a:endParaRPr lang="en-GB" sz="1100">
              <a:cs typeface="Calibri"/>
            </a:endParaRPr>
          </a:p>
          <a:p>
            <a:pPr>
              <a:lnSpc>
                <a:spcPct val="120000"/>
              </a:lnSpc>
              <a:spcBef>
                <a:spcPts val="0"/>
              </a:spcBef>
              <a:buFont typeface="Courier New" panose="02070309020205020404" pitchFamily="49" charset="0"/>
              <a:buNone/>
            </a:pPr>
            <a:endParaRPr lang="en-GB" sz="1100">
              <a:cs typeface="Calibri"/>
            </a:endParaRPr>
          </a:p>
          <a:p>
            <a:pPr>
              <a:lnSpc>
                <a:spcPct val="120000"/>
              </a:lnSpc>
            </a:pPr>
            <a:r>
              <a:rPr lang="en-GB"/>
              <a:t>Within each residence, there are Housekeeping and Porter Teams. They work closely with the Residence Management Team and are responsible for helping to maintain the cleanliness and carrying out any repairs within the halls. Although there are cleaners, you are expected to keep your room clean. If you have any issues relating to the fixtures and fittings of your room or any of the communal areas, contact the Residence Manager, they are available from Monday-Friday.</a:t>
            </a:r>
          </a:p>
          <a:p>
            <a:pPr>
              <a:lnSpc>
                <a:spcPct val="120000"/>
              </a:lnSpc>
            </a:pPr>
            <a:endParaRPr lang="en-GB">
              <a:cs typeface="Calibri"/>
            </a:endParaRPr>
          </a:p>
          <a:p>
            <a:pPr>
              <a:lnSpc>
                <a:spcPct val="120000"/>
              </a:lnSpc>
            </a:pPr>
            <a:r>
              <a:rPr lang="en-GB"/>
              <a:t>The Wardennial team is made up of a Warden and Assistant Wardens. The Wardennial team provides out-of-hours contact and support, as well as links to daytime services to ensure that help is available at all hours of the day. They are a first point of call if a health crisis occurs or if you are distress or are experiencing difficulties.  Wardennial staff are always keen to support students, however there are limitations to their remit.  The support they offer is pastoral rather than medical and is designed to be ‘light-touch’ promoting autonomy and independence.    It is expected that students in halls are capable of independent living in a large shared environment, with appropriate support in place, where applicable. </a:t>
            </a:r>
          </a:p>
          <a:p>
            <a:endParaRPr lang="en-GB"/>
          </a:p>
          <a:p>
            <a:r>
              <a:rPr lang="en-GB"/>
              <a:t>Wardens and assistant wardens undergo regular training and are qualified to provide emergency first aid.  They are supported by the Student Services Response Team who work evenings, nights and weekends.</a:t>
            </a:r>
          </a:p>
          <a:p>
            <a:pPr>
              <a:lnSpc>
                <a:spcPct val="120000"/>
              </a:lnSpc>
            </a:pPr>
            <a:endParaRPr lang="en-GB">
              <a:cs typeface="Calibri"/>
            </a:endParaRPr>
          </a:p>
          <a:p>
            <a:r>
              <a:rPr lang="en-GB"/>
              <a:t>The wardennial team is on duty between 7pm and 8am every weekday (Monday to Friday) and between 2pm and 8am at weekends (Saturday and Sunday). They also provide drop-in sessions in each hall. The times for drop-in sessions and contact details for each warden will be given to you in your residence information pack when you arrive at your hall.</a:t>
            </a:r>
          </a:p>
          <a:p>
            <a:endParaRPr lang="en-GB"/>
          </a:p>
          <a:p>
            <a:pPr>
              <a:lnSpc>
                <a:spcPct val="120000"/>
              </a:lnSpc>
            </a:pPr>
            <a:r>
              <a:rPr lang="en-GB"/>
              <a:t>Wardens and Assistant Wardens have additional roles within the University either as fulltime postgraduate students or members of staff with first-hand knowledge of both academic and non-academic aspects of life in St Andrews. </a:t>
            </a:r>
            <a:endParaRPr lang="en-US"/>
          </a:p>
          <a:p>
            <a:pPr>
              <a:lnSpc>
                <a:spcPct val="120000"/>
              </a:lnSpc>
              <a:buFont typeface="Courier New" panose="02070309020205020404" pitchFamily="49" charset="0"/>
            </a:pPr>
            <a:endParaRPr lang="en-GB" sz="1100">
              <a:cs typeface="Calibri"/>
            </a:endParaRPr>
          </a:p>
          <a:p>
            <a:pPr>
              <a:lnSpc>
                <a:spcPct val="120000"/>
              </a:lnSpc>
            </a:pPr>
            <a:r>
              <a:rPr lang="en-GB" sz="1100"/>
              <a:t>Catered halls also have a </a:t>
            </a:r>
            <a:r>
              <a:rPr lang="en-GB" sz="1100" b="0"/>
              <a:t>Chef Manager</a:t>
            </a:r>
            <a:r>
              <a:rPr lang="en-GB" sz="1100"/>
              <a:t> and catering team. </a:t>
            </a:r>
            <a:r>
              <a:rPr lang="en-GB"/>
              <a:t>The Catering Team in your hall is responsible for preparing and serving meals. If you have any specific food allergies or dietary requirements, please contact the Catering Team as soon as you are offered a place in a catered hall so that the appropriate arrangements can be made for you. The Chef Manager’s contact details can be found on the Hall specific webpage. Meals </a:t>
            </a:r>
            <a:r>
              <a:rPr lang="en-GB" baseline="0"/>
              <a:t>in </a:t>
            </a:r>
            <a:r>
              <a:rPr lang="en-GB"/>
              <a:t>residences are at set times so please check the specific hall information on the Accommodation webpages. If you are unable to return to your hall for lunch, you can request a packed lunch be provided instead and can be ordered up to the morning it is required. Please speak to or email your Chef Manager for more information. Sample menus for catered accommodation can be found on university accommodation webpages. </a:t>
            </a:r>
            <a:r>
              <a:rPr lang="en-GB" sz="1100"/>
              <a:t>If you have any issues related to catering in your residence, please bring this to the attention</a:t>
            </a:r>
            <a:r>
              <a:rPr lang="en-GB" sz="1100" baseline="0"/>
              <a:t> of </a:t>
            </a:r>
            <a:r>
              <a:rPr lang="en-GB" sz="1100"/>
              <a:t>the Chef Manager. </a:t>
            </a:r>
            <a:endParaRPr lang="en-GB" sz="1100">
              <a:cs typeface="Calibri"/>
            </a:endParaRPr>
          </a:p>
          <a:p>
            <a:pPr>
              <a:lnSpc>
                <a:spcPct val="120000"/>
              </a:lnSpc>
            </a:pPr>
            <a:endParaRPr lang="en-GB" sz="1100">
              <a:cs typeface="Calibri"/>
            </a:endParaRPr>
          </a:p>
          <a:p>
            <a:pPr>
              <a:lnSpc>
                <a:spcPct val="120000"/>
              </a:lnSpc>
            </a:pPr>
            <a:r>
              <a:rPr lang="en-GB"/>
              <a:t>Senior Student and Hall Committee In each residence there is a Senior Student, who is responsible for working with the Warden and the student residents to develop the community spirit within the residence. There is also an elected Hall Committee, which meets to discuss matters of student interest and represent the residents’ views to the Warden, Residence Management Team and the wider University. Your residence fee includes a Hall Committee subscription which is used to put on events and purchase items for the residence, as well as pay for any unattributed damages throughout the year.</a:t>
            </a:r>
          </a:p>
          <a:p>
            <a:pPr lvl="1">
              <a:lnSpc>
                <a:spcPct val="120000"/>
              </a:lnSpc>
            </a:pPr>
            <a:endParaRPr lang="en-GB" sz="1100"/>
          </a:p>
          <a:p>
            <a:pPr>
              <a:lnSpc>
                <a:spcPct val="120000"/>
              </a:lnSpc>
              <a:spcBef>
                <a:spcPts val="0"/>
              </a:spcBef>
              <a:buFont typeface="Courier New" panose="02070309020205020404" pitchFamily="49" charset="0"/>
              <a:buNone/>
            </a:pPr>
            <a:r>
              <a:rPr lang="en-GB" sz="1100"/>
              <a:t>Each hall has a range of communal areas such as study rooms, tv rooms or games rooms. </a:t>
            </a:r>
          </a:p>
          <a:p>
            <a:pPr>
              <a:lnSpc>
                <a:spcPct val="120000"/>
              </a:lnSpc>
            </a:pPr>
            <a:r>
              <a:rPr lang="en-GB" sz="1100"/>
              <a:t>There are also laundry facilities.  Your hall guide will have information and</a:t>
            </a:r>
            <a:r>
              <a:rPr lang="en-GB" sz="1100" baseline="0"/>
              <a:t> </a:t>
            </a:r>
            <a:r>
              <a:rPr lang="en-GB" sz="1100"/>
              <a:t>guidelines</a:t>
            </a:r>
            <a:r>
              <a:rPr lang="en-GB" sz="1100" baseline="0"/>
              <a:t> on </a:t>
            </a:r>
            <a:r>
              <a:rPr lang="en-GB" sz="1100"/>
              <a:t>how to use facilities.</a:t>
            </a:r>
          </a:p>
          <a:p>
            <a:pPr>
              <a:lnSpc>
                <a:spcPct val="120000"/>
              </a:lnSpc>
              <a:spcBef>
                <a:spcPts val="0"/>
              </a:spcBef>
              <a:buFont typeface="Courier New" panose="02070309020205020404" pitchFamily="49" charset="0"/>
              <a:buNone/>
            </a:pPr>
            <a:r>
              <a:rPr lang="en-GB" sz="1100"/>
              <a:t>The Wardens can help resolve difficulties in your hall such as issues in social areas or problems using shared facilities.</a:t>
            </a:r>
          </a:p>
          <a:p>
            <a:pPr>
              <a:lnSpc>
                <a:spcPct val="120000"/>
              </a:lnSpc>
              <a:spcBef>
                <a:spcPts val="0"/>
              </a:spcBef>
              <a:buFont typeface="Courier New" panose="02070309020205020404" pitchFamily="49" charset="0"/>
              <a:buChar char="o"/>
            </a:pPr>
            <a:endParaRPr lang="en-GB" sz="1100"/>
          </a:p>
          <a:p>
            <a:pPr>
              <a:lnSpc>
                <a:spcPct val="120000"/>
              </a:lnSpc>
              <a:spcBef>
                <a:spcPts val="0"/>
              </a:spcBef>
              <a:buFont typeface="Courier New" panose="02070309020205020404" pitchFamily="49" charset="0"/>
              <a:buNone/>
            </a:pPr>
            <a:r>
              <a:rPr lang="en-GB" sz="1100"/>
              <a:t>When living in shared living, it is important to follow these key tips: If you use the kitchens you must clean up after yourself.  </a:t>
            </a:r>
          </a:p>
          <a:p>
            <a:pPr>
              <a:lnSpc>
                <a:spcPct val="120000"/>
              </a:lnSpc>
              <a:spcBef>
                <a:spcPts val="0"/>
              </a:spcBef>
              <a:buFont typeface="Courier New" panose="02070309020205020404" pitchFamily="49" charset="0"/>
              <a:buNone/>
            </a:pPr>
            <a:r>
              <a:rPr lang="en-GB" sz="1100"/>
              <a:t>Students are not allowed to take electrical kitchen equipment such as kettles and toasters into their rooms.   </a:t>
            </a:r>
          </a:p>
          <a:p>
            <a:pPr>
              <a:lnSpc>
                <a:spcPct val="120000"/>
              </a:lnSpc>
              <a:spcBef>
                <a:spcPts val="0"/>
              </a:spcBef>
              <a:buFont typeface="Courier New" panose="02070309020205020404" pitchFamily="49" charset="0"/>
              <a:buNone/>
            </a:pPr>
            <a:r>
              <a:rPr lang="en-GB" sz="1100"/>
              <a:t>Do please check accommodation information for permissible items.</a:t>
            </a:r>
          </a:p>
          <a:p>
            <a:pPr>
              <a:lnSpc>
                <a:spcPct val="120000"/>
              </a:lnSpc>
              <a:spcBef>
                <a:spcPts val="0"/>
              </a:spcBef>
              <a:buFont typeface="Courier New" panose="02070309020205020404" pitchFamily="49" charset="0"/>
              <a:buNone/>
            </a:pPr>
            <a:r>
              <a:rPr lang="en-GB" sz="1100"/>
              <a:t>You cannot use other students pots, pans and utensils without asking and getting permission to do so.  </a:t>
            </a:r>
          </a:p>
          <a:p>
            <a:pPr>
              <a:lnSpc>
                <a:spcPct val="120000"/>
              </a:lnSpc>
              <a:spcBef>
                <a:spcPts val="0"/>
              </a:spcBef>
              <a:buFont typeface="Courier New" panose="02070309020205020404" pitchFamily="49" charset="0"/>
              <a:buNone/>
            </a:pPr>
            <a:r>
              <a:rPr lang="en-GB" sz="1100"/>
              <a:t>And you cannot use other students’ food unless they have offered to share with you.</a:t>
            </a:r>
          </a:p>
          <a:p>
            <a:pPr>
              <a:lnSpc>
                <a:spcPct val="120000"/>
              </a:lnSpc>
              <a:spcBef>
                <a:spcPts val="0"/>
              </a:spcBef>
              <a:buFont typeface="Courier New" panose="02070309020205020404" pitchFamily="49" charset="0"/>
              <a:buNone/>
            </a:pPr>
            <a:endParaRPr lang="en-GB" sz="1100"/>
          </a:p>
          <a:p>
            <a:pPr>
              <a:lnSpc>
                <a:spcPct val="120000"/>
              </a:lnSpc>
            </a:pPr>
            <a:r>
              <a:rPr lang="en-GB" sz="1100"/>
              <a:t>A series of social events will be all arranged by the hall committee and wardennial team in each hall.</a:t>
            </a:r>
            <a:endParaRPr lang="en-GB" sz="1100">
              <a:cs typeface="Calibri"/>
            </a:endParaRPr>
          </a:p>
          <a:p>
            <a:pPr>
              <a:lnSpc>
                <a:spcPct val="120000"/>
              </a:lnSpc>
              <a:spcBef>
                <a:spcPts val="0"/>
              </a:spcBef>
              <a:buFont typeface="Courier New" panose="02070309020205020404" pitchFamily="49" charset="0"/>
              <a:buNone/>
            </a:pPr>
            <a:r>
              <a:rPr lang="en-GB" sz="1100"/>
              <a:t>These events are not compulsory and Wardens are aware that some students may find these situations uncomfortable or simply of no benefit to them.</a:t>
            </a:r>
          </a:p>
          <a:p>
            <a:pPr>
              <a:lnSpc>
                <a:spcPct val="120000"/>
              </a:lnSpc>
              <a:spcBef>
                <a:spcPts val="0"/>
              </a:spcBef>
              <a:buFont typeface="Courier New" panose="02070309020205020404" pitchFamily="49" charset="0"/>
              <a:buNone/>
            </a:pPr>
            <a:r>
              <a:rPr lang="en-GB" sz="1100"/>
              <a:t>If you are interested in attending an event within your hall the Wardennial Team are happy to assist and can explain what exactly the event will be, and how long it is expected to last.  There may be a social</a:t>
            </a:r>
            <a:r>
              <a:rPr lang="en-GB" sz="1100" baseline="0"/>
              <a:t> media page for your particular hall that you may want to follow for more information. </a:t>
            </a:r>
            <a:endParaRPr lang="en-GB" sz="1100"/>
          </a:p>
        </p:txBody>
      </p:sp>
      <p:sp>
        <p:nvSpPr>
          <p:cNvPr id="4" name="Slide Number Placeholder 3"/>
          <p:cNvSpPr>
            <a:spLocks noGrp="1"/>
          </p:cNvSpPr>
          <p:nvPr>
            <p:ph type="sldNum" sz="quarter" idx="5"/>
          </p:nvPr>
        </p:nvSpPr>
        <p:spPr/>
        <p:txBody>
          <a:bodyPr/>
          <a:lstStyle/>
          <a:p>
            <a:fld id="{B115636D-943D-4BC8-B08E-7BCB3C08BDC2}" type="slidenum">
              <a:rPr lang="en-GB" smtClean="0"/>
              <a:t>8</a:t>
            </a:fld>
            <a:endParaRPr lang="en-GB"/>
          </a:p>
        </p:txBody>
      </p:sp>
    </p:spTree>
    <p:extLst>
      <p:ext uri="{BB962C8B-B14F-4D97-AF65-F5344CB8AC3E}">
        <p14:creationId xmlns:p14="http://schemas.microsoft.com/office/powerpoint/2010/main" val="24338628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20000"/>
              </a:lnSpc>
              <a:defRPr/>
            </a:pPr>
            <a:r>
              <a:rPr lang="en-GB" sz="1100"/>
              <a:t>Orientation week is a week that is dedicated to helping you settle into University, find your feet and become a registered matriculated student of the University. You may also hear orientation week referred to as "freshers week". Starting</a:t>
            </a:r>
            <a:r>
              <a:rPr lang="en-GB" sz="1100" baseline="0"/>
              <a:t> University is a big change and it is very common to have lots of questions as you navigate and familiarise yourself with your new academic setting. We want to support this transition.</a:t>
            </a:r>
            <a:r>
              <a:rPr lang="en-GB" sz="1100"/>
              <a:t> </a:t>
            </a:r>
            <a:endParaRPr lang="en-US"/>
          </a:p>
          <a:p>
            <a:pPr>
              <a:lnSpc>
                <a:spcPct val="120000"/>
              </a:lnSpc>
              <a:buFont typeface="Courier New" panose="02070309020205020404" pitchFamily="49" charset="0"/>
              <a:buNone/>
            </a:pPr>
            <a:endParaRPr lang="en-GB" sz="1100"/>
          </a:p>
          <a:p>
            <a:pPr>
              <a:lnSpc>
                <a:spcPct val="120000"/>
              </a:lnSpc>
            </a:pPr>
            <a:r>
              <a:rPr lang="en-GB" sz="1100"/>
              <a:t>The Universities orientation webpage and dedicated module and app are essential reading for any new student. We would advise you to download the app and take some time to browse through the content. </a:t>
            </a:r>
            <a:endParaRPr lang="en-GB" sz="1100">
              <a:cs typeface="Calibri"/>
            </a:endParaRPr>
          </a:p>
          <a:p>
            <a:pPr>
              <a:lnSpc>
                <a:spcPct val="120000"/>
              </a:lnSpc>
              <a:buFont typeface="Courier New" panose="02070309020205020404" pitchFamily="49" charset="0"/>
              <a:buNone/>
            </a:pPr>
            <a:endParaRPr lang="en-GB" sz="1100"/>
          </a:p>
          <a:p>
            <a:pPr>
              <a:lnSpc>
                <a:spcPct val="120000"/>
              </a:lnSpc>
              <a:buFont typeface="Courier New" panose="02070309020205020404" pitchFamily="49" charset="0"/>
              <a:buNone/>
            </a:pPr>
            <a:r>
              <a:rPr lang="en-GB" sz="1100"/>
              <a:t>An important thing to remember is that although some events are compulsory in orientation week some are not, so remember you don’t have to do it all! And during orientation week there will be many people who will be on hand to assist you.</a:t>
            </a:r>
            <a:r>
              <a:rPr lang="en-GB" sz="1100" baseline="0"/>
              <a:t> </a:t>
            </a:r>
            <a:endParaRPr lang="en-GB" sz="1100"/>
          </a:p>
          <a:p>
            <a:pPr>
              <a:lnSpc>
                <a:spcPct val="120000"/>
              </a:lnSpc>
              <a:buFont typeface="Courier New" panose="02070309020205020404" pitchFamily="49" charset="0"/>
              <a:buNone/>
            </a:pPr>
            <a:endParaRPr lang="en-GB" sz="1100"/>
          </a:p>
          <a:p>
            <a:pPr>
              <a:lnSpc>
                <a:spcPct val="120000"/>
              </a:lnSpc>
              <a:buFont typeface="Courier New" panose="02070309020205020404" pitchFamily="49" charset="0"/>
              <a:buNone/>
            </a:pPr>
            <a:r>
              <a:rPr lang="en-GB" sz="1100"/>
              <a:t>Student Services staff will be able to help you with any queries you have.</a:t>
            </a:r>
            <a:r>
              <a:rPr lang="en-GB" sz="1100" baseline="0"/>
              <a:t> </a:t>
            </a:r>
            <a:r>
              <a:rPr lang="en-GB" sz="1100"/>
              <a:t>We also have mentoring</a:t>
            </a:r>
            <a:r>
              <a:rPr lang="en-GB" sz="1100" baseline="0"/>
              <a:t> schemes that match first years with older students to help with your transition and answer questions on a variety of subjects. </a:t>
            </a:r>
            <a:endParaRPr lang="en-GB" sz="1100"/>
          </a:p>
          <a:p>
            <a:pPr>
              <a:lnSpc>
                <a:spcPct val="120000"/>
              </a:lnSpc>
              <a:buFont typeface="Courier New" panose="02070309020205020404" pitchFamily="49" charset="0"/>
              <a:buNone/>
            </a:pPr>
            <a:endParaRPr lang="en-GB" sz="1100"/>
          </a:p>
          <a:p>
            <a:pPr>
              <a:lnSpc>
                <a:spcPct val="120000"/>
              </a:lnSpc>
              <a:buFont typeface="Courier New" panose="02070309020205020404" pitchFamily="49" charset="0"/>
              <a:buNone/>
            </a:pPr>
            <a:r>
              <a:rPr lang="en-GB" sz="1100"/>
              <a:t>Peer mentoring schemes can</a:t>
            </a:r>
            <a:r>
              <a:rPr lang="en-GB" sz="1100" baseline="0"/>
              <a:t> offer support transitioning into or through University. These are coordinated by a our colleagues in CEED (Centre for Educational Enhancement and development). For more information regarding this or contact details please click on the link. </a:t>
            </a:r>
            <a:endParaRPr lang="en-GB" sz="1100"/>
          </a:p>
          <a:p>
            <a:pPr>
              <a:lnSpc>
                <a:spcPct val="120000"/>
              </a:lnSpc>
              <a:buFont typeface="Courier New" panose="02070309020205020404" pitchFamily="49" charset="0"/>
              <a:buNone/>
            </a:pPr>
            <a:endParaRPr lang="en-GB" sz="1100"/>
          </a:p>
          <a:p>
            <a:endParaRPr lang="en-GB"/>
          </a:p>
        </p:txBody>
      </p:sp>
      <p:sp>
        <p:nvSpPr>
          <p:cNvPr id="4" name="Slide Number Placeholder 3"/>
          <p:cNvSpPr>
            <a:spLocks noGrp="1"/>
          </p:cNvSpPr>
          <p:nvPr>
            <p:ph type="sldNum" sz="quarter" idx="10"/>
          </p:nvPr>
        </p:nvSpPr>
        <p:spPr/>
        <p:txBody>
          <a:bodyPr/>
          <a:lstStyle/>
          <a:p>
            <a:fld id="{B115636D-943D-4BC8-B08E-7BCB3C08BDC2}" type="slidenum">
              <a:rPr lang="en-GB" smtClean="0"/>
              <a:t>9</a:t>
            </a:fld>
            <a:endParaRPr lang="en-GB"/>
          </a:p>
        </p:txBody>
      </p:sp>
    </p:spTree>
    <p:extLst>
      <p:ext uri="{BB962C8B-B14F-4D97-AF65-F5344CB8AC3E}">
        <p14:creationId xmlns:p14="http://schemas.microsoft.com/office/powerpoint/2010/main" val="29256007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8B9EBBA-996F-894A-B54A-D6246ED52CEA}" type="datetimeFigureOut">
              <a:rPr lang="en-US" smtClean="0"/>
              <a:pPr/>
              <a:t>8/17/2021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199617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6C52C72-DE31-F449-A4ED-4C594FD91407}" type="datetimeFigureOut">
              <a:rPr lang="en-US" smtClean="0"/>
              <a:pPr/>
              <a:t>8/17/2021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3354617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D62726E-379B-B349-9EED-81ED093FA806}" type="datetimeFigureOut">
              <a:rPr lang="en-US" smtClean="0"/>
              <a:pPr/>
              <a:t>8/17/2021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1805927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C7C8DCE-7C24-5D4F-A049-D7FD3987D2FB}" type="datetimeFigureOut">
              <a:rPr lang="en-US" smtClean="0"/>
              <a:t>8/17/2021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96E875-E668-C945-B1BC-768709743DCC}" type="slidenum">
              <a:rPr lang="en-US" smtClean="0"/>
              <a:t>‹#›</a:t>
            </a:fld>
            <a:endParaRPr lang="en-US"/>
          </a:p>
        </p:txBody>
      </p:sp>
    </p:spTree>
    <p:extLst>
      <p:ext uri="{BB962C8B-B14F-4D97-AF65-F5344CB8AC3E}">
        <p14:creationId xmlns:p14="http://schemas.microsoft.com/office/powerpoint/2010/main" val="26598946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C7C8DCE-7C24-5D4F-A049-D7FD3987D2FB}" type="datetimeFigureOut">
              <a:rPr lang="en-US" smtClean="0"/>
              <a:t>8/17/2021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96E875-E668-C945-B1BC-768709743DCC}" type="slidenum">
              <a:rPr lang="en-US" smtClean="0"/>
              <a:t>‹#›</a:t>
            </a:fld>
            <a:endParaRPr lang="en-US"/>
          </a:p>
        </p:txBody>
      </p:sp>
    </p:spTree>
    <p:extLst>
      <p:ext uri="{BB962C8B-B14F-4D97-AF65-F5344CB8AC3E}">
        <p14:creationId xmlns:p14="http://schemas.microsoft.com/office/powerpoint/2010/main" val="8273024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C7C8DCE-7C24-5D4F-A049-D7FD3987D2FB}" type="datetimeFigureOut">
              <a:rPr lang="en-US" smtClean="0"/>
              <a:t>8/17/2021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96E875-E668-C945-B1BC-768709743DCC}" type="slidenum">
              <a:rPr lang="en-US" smtClean="0"/>
              <a:t>‹#›</a:t>
            </a:fld>
            <a:endParaRPr lang="en-US"/>
          </a:p>
        </p:txBody>
      </p:sp>
    </p:spTree>
    <p:extLst>
      <p:ext uri="{BB962C8B-B14F-4D97-AF65-F5344CB8AC3E}">
        <p14:creationId xmlns:p14="http://schemas.microsoft.com/office/powerpoint/2010/main" val="2291493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C7C8DCE-7C24-5D4F-A049-D7FD3987D2FB}" type="datetimeFigureOut">
              <a:rPr lang="en-US" smtClean="0"/>
              <a:t>8/17/2021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96E875-E668-C945-B1BC-768709743DCC}" type="slidenum">
              <a:rPr lang="en-US" smtClean="0"/>
              <a:t>‹#›</a:t>
            </a:fld>
            <a:endParaRPr lang="en-US"/>
          </a:p>
        </p:txBody>
      </p:sp>
    </p:spTree>
    <p:extLst>
      <p:ext uri="{BB962C8B-B14F-4D97-AF65-F5344CB8AC3E}">
        <p14:creationId xmlns:p14="http://schemas.microsoft.com/office/powerpoint/2010/main" val="2739413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C7C8DCE-7C24-5D4F-A049-D7FD3987D2FB}" type="datetimeFigureOut">
              <a:rPr lang="en-US" smtClean="0"/>
              <a:t>8/17/2021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D96E875-E668-C945-B1BC-768709743DCC}" type="slidenum">
              <a:rPr lang="en-US" smtClean="0"/>
              <a:t>‹#›</a:t>
            </a:fld>
            <a:endParaRPr lang="en-US"/>
          </a:p>
        </p:txBody>
      </p:sp>
    </p:spTree>
    <p:extLst>
      <p:ext uri="{BB962C8B-B14F-4D97-AF65-F5344CB8AC3E}">
        <p14:creationId xmlns:p14="http://schemas.microsoft.com/office/powerpoint/2010/main" val="15954253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C7C8DCE-7C24-5D4F-A049-D7FD3987D2FB}" type="datetimeFigureOut">
              <a:rPr lang="en-US" smtClean="0"/>
              <a:t>8/17/2021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D96E875-E668-C945-B1BC-768709743DCC}" type="slidenum">
              <a:rPr lang="en-US" smtClean="0"/>
              <a:t>‹#›</a:t>
            </a:fld>
            <a:endParaRPr lang="en-US"/>
          </a:p>
        </p:txBody>
      </p:sp>
    </p:spTree>
    <p:extLst>
      <p:ext uri="{BB962C8B-B14F-4D97-AF65-F5344CB8AC3E}">
        <p14:creationId xmlns:p14="http://schemas.microsoft.com/office/powerpoint/2010/main" val="14398773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7C8DCE-7C24-5D4F-A049-D7FD3987D2FB}" type="datetimeFigureOut">
              <a:rPr lang="en-US" smtClean="0"/>
              <a:t>8/17/2021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D96E875-E668-C945-B1BC-768709743DCC}" type="slidenum">
              <a:rPr lang="en-US" smtClean="0"/>
              <a:t>‹#›</a:t>
            </a:fld>
            <a:endParaRPr lang="en-US"/>
          </a:p>
        </p:txBody>
      </p:sp>
    </p:spTree>
    <p:extLst>
      <p:ext uri="{BB962C8B-B14F-4D97-AF65-F5344CB8AC3E}">
        <p14:creationId xmlns:p14="http://schemas.microsoft.com/office/powerpoint/2010/main" val="16883963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C7C8DCE-7C24-5D4F-A049-D7FD3987D2FB}" type="datetimeFigureOut">
              <a:rPr lang="en-US" smtClean="0"/>
              <a:t>8/17/2021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96E875-E668-C945-B1BC-768709743DCC}" type="slidenum">
              <a:rPr lang="en-US" smtClean="0"/>
              <a:t>‹#›</a:t>
            </a:fld>
            <a:endParaRPr lang="en-US"/>
          </a:p>
        </p:txBody>
      </p:sp>
    </p:spTree>
    <p:extLst>
      <p:ext uri="{BB962C8B-B14F-4D97-AF65-F5344CB8AC3E}">
        <p14:creationId xmlns:p14="http://schemas.microsoft.com/office/powerpoint/2010/main" val="1056630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3A1323-8D79-1946-B0D7-40001CF92E9D}" type="datetimeFigureOut">
              <a:rPr lang="en-US" smtClean="0"/>
              <a:pPr/>
              <a:t>8/17/2021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298676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C7C8DCE-7C24-5D4F-A049-D7FD3987D2FB}" type="datetimeFigureOut">
              <a:rPr lang="en-US" smtClean="0"/>
              <a:t>8/17/2021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96E875-E668-C945-B1BC-768709743DCC}" type="slidenum">
              <a:rPr lang="en-US" smtClean="0"/>
              <a:t>‹#›</a:t>
            </a:fld>
            <a:endParaRPr lang="en-US"/>
          </a:p>
        </p:txBody>
      </p:sp>
    </p:spTree>
    <p:extLst>
      <p:ext uri="{BB962C8B-B14F-4D97-AF65-F5344CB8AC3E}">
        <p14:creationId xmlns:p14="http://schemas.microsoft.com/office/powerpoint/2010/main" val="40196653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C7C8DCE-7C24-5D4F-A049-D7FD3987D2FB}" type="datetimeFigureOut">
              <a:rPr lang="en-US" smtClean="0"/>
              <a:t>8/17/2021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96E875-E668-C945-B1BC-768709743DCC}" type="slidenum">
              <a:rPr lang="en-US" smtClean="0"/>
              <a:t>‹#›</a:t>
            </a:fld>
            <a:endParaRPr lang="en-US"/>
          </a:p>
        </p:txBody>
      </p:sp>
    </p:spTree>
    <p:extLst>
      <p:ext uri="{BB962C8B-B14F-4D97-AF65-F5344CB8AC3E}">
        <p14:creationId xmlns:p14="http://schemas.microsoft.com/office/powerpoint/2010/main" val="13500568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C7C8DCE-7C24-5D4F-A049-D7FD3987D2FB}" type="datetimeFigureOut">
              <a:rPr lang="en-US" smtClean="0"/>
              <a:t>8/17/2021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96E875-E668-C945-B1BC-768709743DCC}" type="slidenum">
              <a:rPr lang="en-US" smtClean="0"/>
              <a:t>‹#›</a:t>
            </a:fld>
            <a:endParaRPr lang="en-US"/>
          </a:p>
        </p:txBody>
      </p:sp>
    </p:spTree>
    <p:extLst>
      <p:ext uri="{BB962C8B-B14F-4D97-AF65-F5344CB8AC3E}">
        <p14:creationId xmlns:p14="http://schemas.microsoft.com/office/powerpoint/2010/main" val="17133063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DFA1846-DA80-1C48-A609-854EA85C59AD}" type="datetimeFigureOut">
              <a:rPr lang="en-US" smtClean="0"/>
              <a:pPr/>
              <a:t>8/17/2021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9158401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7302355-E14B-8545-A8F8-0FE83CC9D524}" type="datetimeFigureOut">
              <a:rPr lang="en-US" smtClean="0"/>
              <a:pPr/>
              <a:t>8/17/2021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9100519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2640F58-564D-2B4F-AE67-E407BA4FCF45}" type="datetimeFigureOut">
              <a:rPr lang="en-US" smtClean="0"/>
              <a:pPr/>
              <a:t>8/17/2021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7051808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13A34C8-038E-2045-AF43-DF7DBB8E0E9E}" type="datetimeFigureOut">
              <a:rPr lang="en-US" smtClean="0"/>
              <a:pPr/>
              <a:t>8/17/2021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0695097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smtClean="0"/>
              <a:pPr/>
              <a:t>8/17/2021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0199129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0DF5E60-9974-AC48-9591-99C2BB44B7CF}" type="datetimeFigureOut">
              <a:rPr lang="en-US" smtClean="0"/>
              <a:pPr/>
              <a:t>8/17/2021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6671775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9B482E8-6E0E-1B4F-B1FD-C69DB9E858D9}" type="datetimeFigureOut">
              <a:rPr lang="en-US" smtClean="0"/>
              <a:pPr/>
              <a:t>8/17/2021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518068175"/>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t="-2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B482E8-6E0E-1B4F-B1FD-C69DB9E858D9}" type="datetimeFigureOut">
              <a:rPr lang="en-US" smtClean="0"/>
              <a:pPr/>
              <a:t>8/17/2021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217C01CDF565}" type="slidenum">
              <a:rPr lang="en-US" smtClean="0"/>
              <a:pPr/>
              <a:t>‹#›</a:t>
            </a:fld>
            <a:endParaRPr lang="en-US"/>
          </a:p>
        </p:txBody>
      </p:sp>
    </p:spTree>
    <p:extLst>
      <p:ext uri="{BB962C8B-B14F-4D97-AF65-F5344CB8AC3E}">
        <p14:creationId xmlns:p14="http://schemas.microsoft.com/office/powerpoint/2010/main" val="1683619211"/>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t="-2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7C8DCE-7C24-5D4F-A049-D7FD3987D2FB}" type="datetimeFigureOut">
              <a:rPr lang="en-US" smtClean="0"/>
              <a:t>8/17/2021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96E875-E668-C945-B1BC-768709743DCC}" type="slidenum">
              <a:rPr lang="en-US" smtClean="0"/>
              <a:t>‹#›</a:t>
            </a:fld>
            <a:endParaRPr lang="en-US"/>
          </a:p>
        </p:txBody>
      </p:sp>
    </p:spTree>
    <p:extLst>
      <p:ext uri="{BB962C8B-B14F-4D97-AF65-F5344CB8AC3E}">
        <p14:creationId xmlns:p14="http://schemas.microsoft.com/office/powerpoint/2010/main" val="603239605"/>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st-andrews.ac.uk/students/advice/disabilities/"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mailto:disability@st-andrews.ac.uk"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s://www.st-andrews.ac.uk/orientation/orientation-essentials/matriculation/"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hyperlink" Target="https://www.st-andrews.ac.uk/media/student-support-services/leaflets-mentalhealth/orientation-wellbeing-map.pdf" TargetMode="External"/><Relationship Id="rId3" Type="http://schemas.openxmlformats.org/officeDocument/2006/relationships/hyperlink" Target="https://www.yourunion.net/" TargetMode="External"/><Relationship Id="rId7" Type="http://schemas.openxmlformats.org/officeDocument/2006/relationships/hyperlink" Target="https://www.st-andrews.ac.uk/maps/index.php?mode=single&amp;main-category-id=2&amp;category-id=23&amp;uid=edencourt"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s://www.st-andrews.ac.uk/study/why/life/traditions/" TargetMode="External"/><Relationship Id="rId5" Type="http://schemas.openxmlformats.org/officeDocument/2006/relationships/hyperlink" Target="https://www.yourunion.net/ents/freshers2020/" TargetMode="External"/><Relationship Id="rId4" Type="http://schemas.openxmlformats.org/officeDocument/2006/relationships/hyperlink" Target="https://www.facebook.com/events/525466118712902/?acontext=%7B%22ref%22%3A%2252%22%2C%22action_history%22%3A%22%5b%7B%5C%22surface%5C%22%3A%5C%22share_link%5C%22%2C%5C%22mechanism%5C%22%3A%5C%22share_link%5C%22%2C%5C%22extra_data%5C%22%3A%7B%5C%22invite_link_id%5C%22%3A4570777549655209%7D%7D%5d%22%7D" TargetMode="External"/><Relationship Id="rId9"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hyperlink" Target="https://www.st-andrews.ac.uk/students/advice/peer-support/" TargetMode="External"/><Relationship Id="rId4" Type="http://schemas.openxmlformats.org/officeDocument/2006/relationships/hyperlink" Target="https://www.st-andrews.ac.uk/students/advice/peer-support/mentoringschemes/undergraduate/"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st-andrews.ac.uk/orientation/before-you-depart/"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hyperlink" Target="https://www.st-andrews.ac.uk/coronavirus/pre-arrival-2021-2022/" TargetMode="External"/><Relationship Id="rId2" Type="http://schemas.openxmlformats.org/officeDocument/2006/relationships/notesSlide" Target="../notesSlides/notesSlide3.xml"/><Relationship Id="rId1" Type="http://schemas.openxmlformats.org/officeDocument/2006/relationships/slideLayout" Target="../slideLayouts/slideLayout18.xml"/><Relationship Id="rId5" Type="http://schemas.openxmlformats.org/officeDocument/2006/relationships/hyperlink" Target="https://www.gov.scot/coronavirus-covid-19/" TargetMode="External"/><Relationship Id="rId4" Type="http://schemas.openxmlformats.org/officeDocument/2006/relationships/hyperlink" Target="https://www.st-andrews.ac.uk/coronavirus/"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st-andrews.ac.uk/students/advice/disabilities/"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mailto:disability@st-andrews.ac.uk"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hyperlink" Target="https://www.st-andrews.ac.uk/students/advice/counselling/#d.en.1486095" TargetMode="External"/><Relationship Id="rId3" Type="http://schemas.openxmlformats.org/officeDocument/2006/relationships/hyperlink" Target="https://www.st-andrews.ac.uk/students/advice/" TargetMode="External"/><Relationship Id="rId7" Type="http://schemas.openxmlformats.org/officeDocument/2006/relationships/hyperlink" Target="https://www.st-andrews.ac.uk/students/money/" TargetMode="External"/><Relationship Id="rId12"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s://www.st-andrews.ac.uk/students/advice/disabilities/alternativeformatsuite/" TargetMode="External"/><Relationship Id="rId11" Type="http://schemas.openxmlformats.org/officeDocument/2006/relationships/hyperlink" Target="https://www.st-andrews.ac.uk/students/advice/health/" TargetMode="External"/><Relationship Id="rId5" Type="http://schemas.openxmlformats.org/officeDocument/2006/relationships/hyperlink" Target="https://www.st-andrews.ac.uk/maps/index.php?mode=single&amp;main-category-id=1&amp;category-id=5&amp;uid=studentservices" TargetMode="External"/><Relationship Id="rId10" Type="http://schemas.openxmlformats.org/officeDocument/2006/relationships/hyperlink" Target="https://www.st-andrews.ac.uk/study/accommodation/halls/living/wardens/" TargetMode="External"/><Relationship Id="rId4" Type="http://schemas.openxmlformats.org/officeDocument/2006/relationships/hyperlink" Target="https://www.st-andrews.ac.uk/maps/index.php?mode=single&amp;main-category-id=2&amp;category-id=23&amp;uid=edencourt" TargetMode="External"/><Relationship Id="rId9" Type="http://schemas.openxmlformats.org/officeDocument/2006/relationships/hyperlink" Target="https://www.st-andrews.ac.uk/students/advice/visa-information/" TargetMode="External"/></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hyperlink" Target="https://www.st-andrews.ac.uk/assets/university/study-at-st-andrews/documents/accommodation/Residents%20Guide%20%20August%202021.pdf" TargetMode="External"/><Relationship Id="rId7" Type="http://schemas.openxmlformats.org/officeDocument/2006/relationships/hyperlink" Target="https://www.st-andrews.ac.uk/coronavirus/students/#d.en.86033"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s://www.st-andrews.ac.uk/orientation/once-you-arrive/your-hall/" TargetMode="External"/><Relationship Id="rId5" Type="http://schemas.openxmlformats.org/officeDocument/2006/relationships/hyperlink" Target="https://www.st-andrews.ac.uk/study/accommodation/halls/what-can-i-bring/" TargetMode="External"/><Relationship Id="rId4" Type="http://schemas.openxmlformats.org/officeDocument/2006/relationships/hyperlink" Target="https://www.st-andrews.ac.uk/orientation/before-you-depart/what-to-pack/"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st-andrews.ac.uk/study/accommodation/halls/living/wardens/"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hyperlink" Target="https://www.st-andrews.ac.uk/orientation/" TargetMode="External"/><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hyperlink" Target="https://www.st-andrews.ac.uk/ceed/" TargetMode="External"/><Relationship Id="rId4" Type="http://schemas.openxmlformats.org/officeDocument/2006/relationships/hyperlink" Target="https://guidebook.com/g/#/guides/orient2021"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ormAutofit/>
          </a:bodyPr>
          <a:lstStyle/>
          <a:p>
            <a:r>
              <a:rPr lang="en-GB"/>
              <a:t>Entrant Essentials 1:</a:t>
            </a:r>
            <a:br>
              <a:rPr lang="en-GB"/>
            </a:br>
            <a:r>
              <a:rPr lang="en-GB" sz="4400"/>
              <a:t>Arriving to the University of St Andrews</a:t>
            </a:r>
            <a:endParaRPr lang="en-GB"/>
          </a:p>
        </p:txBody>
      </p:sp>
      <p:sp>
        <p:nvSpPr>
          <p:cNvPr id="3" name="Subtitle 2"/>
          <p:cNvSpPr>
            <a:spLocks noGrp="1"/>
          </p:cNvSpPr>
          <p:nvPr>
            <p:ph type="subTitle" idx="1"/>
          </p:nvPr>
        </p:nvSpPr>
        <p:spPr>
          <a:xfrm>
            <a:off x="1524000" y="3602038"/>
            <a:ext cx="9144000" cy="1655762"/>
          </a:xfrm>
        </p:spPr>
        <p:txBody>
          <a:bodyPr>
            <a:normAutofit lnSpcReduction="10000"/>
          </a:bodyPr>
          <a:lstStyle/>
          <a:p>
            <a:endParaRPr lang="en-GB" b="1"/>
          </a:p>
          <a:p>
            <a:pPr fontAlgn="base"/>
            <a:r>
              <a:rPr lang="en-GB">
                <a:hlinkClick r:id="rId3"/>
              </a:rPr>
              <a:t>Disability  Webpage</a:t>
            </a:r>
            <a:r>
              <a:rPr lang="en-US"/>
              <a:t>​</a:t>
            </a:r>
          </a:p>
          <a:p>
            <a:pPr fontAlgn="base"/>
            <a:r>
              <a:rPr lang="en-GB" u="sng">
                <a:hlinkClick r:id="rId4"/>
              </a:rPr>
              <a:t>disability@st-andrews.ac.uk</a:t>
            </a:r>
            <a:r>
              <a:rPr lang="en-GB"/>
              <a:t>​</a:t>
            </a:r>
          </a:p>
          <a:p>
            <a:pPr fontAlgn="base"/>
            <a:r>
              <a:rPr lang="en-GB"/>
              <a:t>01334462020</a:t>
            </a:r>
          </a:p>
        </p:txBody>
      </p:sp>
    </p:spTree>
    <p:extLst>
      <p:ext uri="{BB962C8B-B14F-4D97-AF65-F5344CB8AC3E}">
        <p14:creationId xmlns:p14="http://schemas.microsoft.com/office/powerpoint/2010/main" val="6637759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49FBA-3284-4E82-976D-49E955B27657}"/>
              </a:ext>
            </a:extLst>
          </p:cNvPr>
          <p:cNvSpPr>
            <a:spLocks noGrp="1"/>
          </p:cNvSpPr>
          <p:nvPr>
            <p:ph type="title"/>
          </p:nvPr>
        </p:nvSpPr>
        <p:spPr/>
        <p:txBody>
          <a:bodyPr/>
          <a:lstStyle/>
          <a:p>
            <a:r>
              <a:rPr lang="en-GB" b="1">
                <a:hlinkClick r:id="rId3"/>
              </a:rPr>
              <a:t>Matriculation</a:t>
            </a:r>
            <a:endParaRPr lang="en-GB" b="1"/>
          </a:p>
        </p:txBody>
      </p:sp>
      <p:sp>
        <p:nvSpPr>
          <p:cNvPr id="3" name="Content Placeholder 2">
            <a:extLst>
              <a:ext uri="{FF2B5EF4-FFF2-40B4-BE49-F238E27FC236}">
                <a16:creationId xmlns:a16="http://schemas.microsoft.com/office/drawing/2014/main" id="{4333A7C7-1BE5-4F96-8B38-0BB11CDC8994}"/>
              </a:ext>
            </a:extLst>
          </p:cNvPr>
          <p:cNvSpPr>
            <a:spLocks noGrp="1"/>
          </p:cNvSpPr>
          <p:nvPr>
            <p:ph idx="1"/>
          </p:nvPr>
        </p:nvSpPr>
        <p:spPr>
          <a:xfrm>
            <a:off x="838200" y="1825625"/>
            <a:ext cx="6076619" cy="4667250"/>
          </a:xfrm>
          <a:solidFill>
            <a:schemeClr val="bg1"/>
          </a:solidFill>
        </p:spPr>
        <p:txBody>
          <a:bodyPr vert="horz" lIns="91440" tIns="45720" rIns="91440" bIns="45720" rtlCol="0" anchor="t">
            <a:normAutofit/>
          </a:bodyPr>
          <a:lstStyle/>
          <a:p>
            <a:r>
              <a:rPr lang="en-GB"/>
              <a:t>What is matriculation?</a:t>
            </a:r>
          </a:p>
          <a:p>
            <a:pPr marL="0" indent="0">
              <a:buNone/>
            </a:pPr>
            <a:endParaRPr lang="en-GB"/>
          </a:p>
          <a:p>
            <a:r>
              <a:rPr lang="en-GB"/>
              <a:t>Matriculation process</a:t>
            </a:r>
          </a:p>
          <a:p>
            <a:pPr marL="0" indent="0">
              <a:buNone/>
            </a:pPr>
            <a:endParaRPr lang="en-GB"/>
          </a:p>
          <a:p>
            <a:r>
              <a:rPr lang="en-GB"/>
              <a:t>Online Matriculation </a:t>
            </a:r>
          </a:p>
          <a:p>
            <a:endParaRPr lang="en-GB">
              <a:cs typeface="Calibri" panose="020F0502020204030204"/>
            </a:endParaRPr>
          </a:p>
          <a:p>
            <a:r>
              <a:rPr lang="en-GB">
                <a:cs typeface="Calibri" panose="020F0502020204030204"/>
              </a:rPr>
              <a:t>Advising</a:t>
            </a:r>
          </a:p>
          <a:p>
            <a:pPr marL="0" indent="0">
              <a:buNone/>
            </a:pPr>
            <a:endParaRPr lang="en-GB"/>
          </a:p>
          <a:p>
            <a:pPr marL="0" indent="0">
              <a:buNone/>
            </a:pPr>
            <a:endParaRPr lang="en-GB">
              <a:cs typeface="Calibri" panose="020F0502020204030204"/>
            </a:endParaRPr>
          </a:p>
        </p:txBody>
      </p:sp>
      <p:sp>
        <p:nvSpPr>
          <p:cNvPr id="5" name="TextBox 4">
            <a:extLst>
              <a:ext uri="{FF2B5EF4-FFF2-40B4-BE49-F238E27FC236}">
                <a16:creationId xmlns:a16="http://schemas.microsoft.com/office/drawing/2014/main" id="{0A26AF96-48FD-4F9E-AC54-1DF03A4E8533}"/>
              </a:ext>
            </a:extLst>
          </p:cNvPr>
          <p:cNvSpPr txBox="1"/>
          <p:nvPr/>
        </p:nvSpPr>
        <p:spPr>
          <a:xfrm>
            <a:off x="706582" y="5361709"/>
            <a:ext cx="332509" cy="568036"/>
          </a:xfrm>
          <a:prstGeom prst="rect">
            <a:avLst/>
          </a:prstGeom>
          <a:solidFill>
            <a:schemeClr val="bg1"/>
          </a:solidFill>
        </p:spPr>
        <p:txBody>
          <a:bodyPr wrap="square" rtlCol="0">
            <a:spAutoFit/>
          </a:bodyPr>
          <a:lstStyle/>
          <a:p>
            <a:endParaRPr lang="en-GB"/>
          </a:p>
        </p:txBody>
      </p:sp>
    </p:spTree>
    <p:extLst>
      <p:ext uri="{BB962C8B-B14F-4D97-AF65-F5344CB8AC3E}">
        <p14:creationId xmlns:p14="http://schemas.microsoft.com/office/powerpoint/2010/main" val="26382507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BD3650-C722-4752-BE51-AAAA1F36950A}"/>
              </a:ext>
            </a:extLst>
          </p:cNvPr>
          <p:cNvSpPr>
            <a:spLocks noGrp="1"/>
          </p:cNvSpPr>
          <p:nvPr>
            <p:ph type="title"/>
          </p:nvPr>
        </p:nvSpPr>
        <p:spPr/>
        <p:txBody>
          <a:bodyPr/>
          <a:lstStyle/>
          <a:p>
            <a:r>
              <a:rPr lang="en-GB" b="1"/>
              <a:t>Student Union, Freshers’ Fayre and Events</a:t>
            </a:r>
          </a:p>
        </p:txBody>
      </p:sp>
      <p:sp>
        <p:nvSpPr>
          <p:cNvPr id="3" name="Content Placeholder 2">
            <a:extLst>
              <a:ext uri="{FF2B5EF4-FFF2-40B4-BE49-F238E27FC236}">
                <a16:creationId xmlns:a16="http://schemas.microsoft.com/office/drawing/2014/main" id="{1B376403-6B71-41FF-A3B7-796BFE4B64F8}"/>
              </a:ext>
            </a:extLst>
          </p:cNvPr>
          <p:cNvSpPr>
            <a:spLocks noGrp="1"/>
          </p:cNvSpPr>
          <p:nvPr>
            <p:ph idx="1"/>
          </p:nvPr>
        </p:nvSpPr>
        <p:spPr>
          <a:xfrm>
            <a:off x="838200" y="1953491"/>
            <a:ext cx="4869873" cy="4539384"/>
          </a:xfrm>
          <a:solidFill>
            <a:schemeClr val="bg1"/>
          </a:solidFill>
        </p:spPr>
        <p:txBody>
          <a:bodyPr vert="horz" lIns="91440" tIns="45720" rIns="91440" bIns="45720" rtlCol="0" anchor="t">
            <a:normAutofit fontScale="92500" lnSpcReduction="20000"/>
          </a:bodyPr>
          <a:lstStyle/>
          <a:p>
            <a:r>
              <a:rPr lang="en-GB">
                <a:hlinkClick r:id="rId3"/>
              </a:rPr>
              <a:t>Student Union</a:t>
            </a:r>
            <a:endParaRPr lang="en-GB"/>
          </a:p>
          <a:p>
            <a:endParaRPr lang="en-GB"/>
          </a:p>
          <a:p>
            <a:r>
              <a:rPr lang="en-GB">
                <a:hlinkClick r:id="rId4"/>
              </a:rPr>
              <a:t>Freshers’ Fayre</a:t>
            </a:r>
            <a:endParaRPr lang="en-GB">
              <a:cs typeface="Calibri"/>
              <a:hlinkClick r:id="rId4"/>
            </a:endParaRPr>
          </a:p>
          <a:p>
            <a:pPr marL="0" indent="0">
              <a:buNone/>
            </a:pPr>
            <a:endParaRPr lang="en-GB"/>
          </a:p>
          <a:p>
            <a:pPr>
              <a:buFont typeface="Arial" panose="020B0604020202020204" pitchFamily="34" charset="0"/>
              <a:buChar char="•"/>
            </a:pPr>
            <a:r>
              <a:rPr lang="en-GB">
                <a:hlinkClick r:id="rId5"/>
              </a:rPr>
              <a:t>Freshers week events</a:t>
            </a:r>
            <a:endParaRPr lang="en-GB"/>
          </a:p>
          <a:p>
            <a:pPr>
              <a:buFont typeface="Arial" panose="020B0604020202020204" pitchFamily="34" charset="0"/>
              <a:buChar char="•"/>
            </a:pPr>
            <a:endParaRPr lang="en-GB">
              <a:cs typeface="Calibri" panose="020F0502020204030204"/>
            </a:endParaRPr>
          </a:p>
          <a:p>
            <a:pPr>
              <a:buFont typeface="Arial" panose="020B0604020202020204" pitchFamily="34" charset="0"/>
              <a:buChar char="•"/>
            </a:pPr>
            <a:r>
              <a:rPr lang="en-GB">
                <a:cs typeface="Calibri"/>
                <a:hlinkClick r:id="rId6"/>
              </a:rPr>
              <a:t>Academic families</a:t>
            </a:r>
            <a:endParaRPr lang="en-GB">
              <a:cs typeface="Calibri"/>
            </a:endParaRPr>
          </a:p>
          <a:p>
            <a:pPr marL="0" indent="0">
              <a:buNone/>
            </a:pPr>
            <a:endParaRPr lang="en-GB"/>
          </a:p>
          <a:p>
            <a:pPr>
              <a:buFont typeface="Arial" panose="020B0604020202020204" pitchFamily="34" charset="0"/>
              <a:buChar char="•"/>
            </a:pPr>
            <a:r>
              <a:rPr lang="en-GB">
                <a:hlinkClick r:id="rId7"/>
              </a:rPr>
              <a:t>Getting around St Andrews</a:t>
            </a:r>
            <a:endParaRPr lang="en-GB"/>
          </a:p>
          <a:p>
            <a:pPr marL="0" indent="0">
              <a:buNone/>
            </a:pPr>
            <a:endParaRPr lang="en-GB"/>
          </a:p>
          <a:p>
            <a:pPr>
              <a:buFont typeface="Arial" panose="020B0604020202020204" pitchFamily="34" charset="0"/>
              <a:buChar char="•"/>
            </a:pPr>
            <a:r>
              <a:rPr lang="en-GB">
                <a:hlinkClick r:id="rId8"/>
              </a:rPr>
              <a:t>Wellbeing map </a:t>
            </a:r>
            <a:endParaRPr lang="en-GB"/>
          </a:p>
          <a:p>
            <a:pPr>
              <a:buFont typeface="Arial" panose="020B0604020202020204" pitchFamily="34" charset="0"/>
              <a:buChar char="•"/>
            </a:pPr>
            <a:endParaRPr lang="en-GB"/>
          </a:p>
          <a:p>
            <a:pPr marL="0" indent="0">
              <a:buNone/>
            </a:pPr>
            <a:endParaRPr lang="en-GB"/>
          </a:p>
        </p:txBody>
      </p:sp>
      <p:pic>
        <p:nvPicPr>
          <p:cNvPr id="4" name="Picture 2" descr="A picture of the St Andrew union. It is a large glass fronted building with a tree outside the entrance." title="St Andrews Union Building">
            <a:extLst>
              <a:ext uri="{FF2B5EF4-FFF2-40B4-BE49-F238E27FC236}">
                <a16:creationId xmlns:a16="http://schemas.microsoft.com/office/drawing/2014/main" id="{F2E3E88D-0E8D-44F8-BCB4-9F31A4E024A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569523" y="2478481"/>
            <a:ext cx="3772112" cy="263384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8C52F3FE-AE1D-460A-9AF9-4E595D973C70}"/>
              </a:ext>
            </a:extLst>
          </p:cNvPr>
          <p:cNvSpPr txBox="1"/>
          <p:nvPr/>
        </p:nvSpPr>
        <p:spPr>
          <a:xfrm>
            <a:off x="706582" y="5361709"/>
            <a:ext cx="332509" cy="568036"/>
          </a:xfrm>
          <a:prstGeom prst="rect">
            <a:avLst/>
          </a:prstGeom>
          <a:solidFill>
            <a:schemeClr val="bg1"/>
          </a:solidFill>
        </p:spPr>
        <p:txBody>
          <a:bodyPr wrap="square" rtlCol="0">
            <a:spAutoFit/>
          </a:bodyPr>
          <a:lstStyle/>
          <a:p>
            <a:endParaRPr lang="en-GB"/>
          </a:p>
        </p:txBody>
      </p:sp>
    </p:spTree>
    <p:extLst>
      <p:ext uri="{BB962C8B-B14F-4D97-AF65-F5344CB8AC3E}">
        <p14:creationId xmlns:p14="http://schemas.microsoft.com/office/powerpoint/2010/main" val="11539313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C6EBF9-A813-4DA5-8DF9-AF1980019A59}"/>
              </a:ext>
            </a:extLst>
          </p:cNvPr>
          <p:cNvSpPr>
            <a:spLocks noGrp="1"/>
          </p:cNvSpPr>
          <p:nvPr>
            <p:ph type="title"/>
          </p:nvPr>
        </p:nvSpPr>
        <p:spPr/>
        <p:txBody>
          <a:bodyPr/>
          <a:lstStyle/>
          <a:p>
            <a:r>
              <a:rPr lang="en-GB" b="1"/>
              <a:t>Mentoring and Peer Support</a:t>
            </a:r>
          </a:p>
        </p:txBody>
      </p:sp>
      <p:pic>
        <p:nvPicPr>
          <p:cNvPr id="4" name="Content Placeholder 3" descr="Picture of a male student holding a devise and showing the scrren to a female student" title="Picture of a student being supported">
            <a:extLst>
              <a:ext uri="{FF2B5EF4-FFF2-40B4-BE49-F238E27FC236}">
                <a16:creationId xmlns:a16="http://schemas.microsoft.com/office/drawing/2014/main" id="{B987ABC6-4384-48B9-B121-7FF507B0C3D3}"/>
              </a:ext>
            </a:extLst>
          </p:cNvPr>
          <p:cNvPicPr>
            <a:picLocks noGrp="1" noChangeAspect="1"/>
          </p:cNvPicPr>
          <p:nvPr>
            <p:ph idx="1"/>
          </p:nvPr>
        </p:nvPicPr>
        <p:blipFill rotWithShape="1">
          <a:blip r:embed="rId3"/>
          <a:srcRect b="1618"/>
          <a:stretch/>
        </p:blipFill>
        <p:spPr>
          <a:xfrm>
            <a:off x="6096000" y="1690688"/>
            <a:ext cx="2945651" cy="4351338"/>
          </a:xfrm>
          <a:prstGeom prst="rect">
            <a:avLst/>
          </a:prstGeom>
          <a:effectLst/>
        </p:spPr>
      </p:pic>
      <p:sp>
        <p:nvSpPr>
          <p:cNvPr id="6" name="Content Placeholder 2">
            <a:extLst>
              <a:ext uri="{FF2B5EF4-FFF2-40B4-BE49-F238E27FC236}">
                <a16:creationId xmlns:a16="http://schemas.microsoft.com/office/drawing/2014/main" id="{C1E424C6-D876-44D4-B8C1-90569EACC337}"/>
              </a:ext>
            </a:extLst>
          </p:cNvPr>
          <p:cNvSpPr txBox="1">
            <a:spLocks/>
          </p:cNvSpPr>
          <p:nvPr/>
        </p:nvSpPr>
        <p:spPr>
          <a:xfrm>
            <a:off x="838200" y="1953491"/>
            <a:ext cx="4869873" cy="2604654"/>
          </a:xfrm>
          <a:prstGeom prst="rect">
            <a:avLst/>
          </a:prstGeom>
          <a:solidFill>
            <a:schemeClr val="bg1"/>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Font typeface="Arial" panose="020B0604020202020204" pitchFamily="34" charset="0"/>
              <a:buChar char="•"/>
            </a:pPr>
            <a:r>
              <a:rPr lang="en-GB"/>
              <a:t>Transition support</a:t>
            </a:r>
          </a:p>
          <a:p>
            <a:pPr>
              <a:buFont typeface="Arial" panose="020B0604020202020204" pitchFamily="34" charset="0"/>
              <a:buChar char="•"/>
            </a:pPr>
            <a:endParaRPr lang="en-GB"/>
          </a:p>
          <a:p>
            <a:pPr>
              <a:buFont typeface="Arial" panose="020B0604020202020204" pitchFamily="34" charset="0"/>
              <a:buChar char="•"/>
            </a:pPr>
            <a:r>
              <a:rPr lang="en-GB">
                <a:hlinkClick r:id="rId4"/>
              </a:rPr>
              <a:t>Mentoring schemes</a:t>
            </a:r>
            <a:endParaRPr lang="en-GB"/>
          </a:p>
          <a:p>
            <a:pPr>
              <a:buFont typeface="Arial" panose="020B0604020202020204" pitchFamily="34" charset="0"/>
              <a:buChar char="•"/>
            </a:pPr>
            <a:endParaRPr lang="en-GB"/>
          </a:p>
          <a:p>
            <a:pPr>
              <a:buFont typeface="Arial" panose="020B0604020202020204" pitchFamily="34" charset="0"/>
              <a:buChar char="•"/>
            </a:pPr>
            <a:r>
              <a:rPr lang="en-GB">
                <a:hlinkClick r:id="rId5"/>
              </a:rPr>
              <a:t>Peer support</a:t>
            </a:r>
            <a:endParaRPr lang="en-GB"/>
          </a:p>
          <a:p>
            <a:pPr marL="0" indent="0">
              <a:buFont typeface="Arial"/>
              <a:buNone/>
            </a:pPr>
            <a:endParaRPr lang="en-GB"/>
          </a:p>
        </p:txBody>
      </p:sp>
    </p:spTree>
    <p:extLst>
      <p:ext uri="{BB962C8B-B14F-4D97-AF65-F5344CB8AC3E}">
        <p14:creationId xmlns:p14="http://schemas.microsoft.com/office/powerpoint/2010/main" val="8392898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1E865B-1430-41F8-B231-7B3B9BAD0A19}"/>
              </a:ext>
            </a:extLst>
          </p:cNvPr>
          <p:cNvSpPr>
            <a:spLocks noGrp="1"/>
          </p:cNvSpPr>
          <p:nvPr>
            <p:ph type="title"/>
          </p:nvPr>
        </p:nvSpPr>
        <p:spPr/>
        <p:txBody>
          <a:bodyPr/>
          <a:lstStyle/>
          <a:p>
            <a:r>
              <a:rPr lang="en-GB" b="1"/>
              <a:t>Communication with parents</a:t>
            </a:r>
          </a:p>
        </p:txBody>
      </p:sp>
      <p:pic>
        <p:nvPicPr>
          <p:cNvPr id="4" name="Picture 6" descr="image of an old fashioned corded  telephone" title="Red telepone">
            <a:extLst>
              <a:ext uri="{FF2B5EF4-FFF2-40B4-BE49-F238E27FC236}">
                <a16:creationId xmlns:a16="http://schemas.microsoft.com/office/drawing/2014/main" id="{5C701D3B-6A92-44EF-8E7F-EA3E69F23BA9}"/>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248150" y="1690688"/>
            <a:ext cx="3695700" cy="3695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21623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23190A-29D5-4FB2-99D2-53F6C338A16B}"/>
              </a:ext>
            </a:extLst>
          </p:cNvPr>
          <p:cNvSpPr>
            <a:spLocks noGrp="1"/>
          </p:cNvSpPr>
          <p:nvPr>
            <p:ph type="title"/>
          </p:nvPr>
        </p:nvSpPr>
        <p:spPr/>
        <p:txBody>
          <a:bodyPr/>
          <a:lstStyle/>
          <a:p>
            <a:r>
              <a:rPr lang="en-GB" b="1"/>
              <a:t>Some things to consider before you arrive</a:t>
            </a:r>
          </a:p>
        </p:txBody>
      </p:sp>
      <p:sp>
        <p:nvSpPr>
          <p:cNvPr id="3" name="Content Placeholder 2">
            <a:extLst>
              <a:ext uri="{FF2B5EF4-FFF2-40B4-BE49-F238E27FC236}">
                <a16:creationId xmlns:a16="http://schemas.microsoft.com/office/drawing/2014/main" id="{BB0445E4-9FEB-4618-8DDC-0414911BB4DE}"/>
              </a:ext>
            </a:extLst>
          </p:cNvPr>
          <p:cNvSpPr>
            <a:spLocks noGrp="1"/>
          </p:cNvSpPr>
          <p:nvPr>
            <p:ph idx="1"/>
          </p:nvPr>
        </p:nvSpPr>
        <p:spPr>
          <a:xfrm>
            <a:off x="838200" y="1825625"/>
            <a:ext cx="8666018" cy="4667250"/>
          </a:xfrm>
          <a:solidFill>
            <a:schemeClr val="bg1"/>
          </a:solidFill>
        </p:spPr>
        <p:txBody>
          <a:bodyPr>
            <a:normAutofit fontScale="47500" lnSpcReduction="20000"/>
          </a:bodyPr>
          <a:lstStyle/>
          <a:p>
            <a:pPr>
              <a:buFont typeface="Wingdings" panose="05000000000000000000" pitchFamily="2" charset="2"/>
              <a:buChar char="q"/>
            </a:pPr>
            <a:r>
              <a:rPr lang="en-GB" sz="4000"/>
              <a:t>Have you been in touch with a Disability Adviser to discuss your support requirements?</a:t>
            </a:r>
          </a:p>
          <a:p>
            <a:pPr>
              <a:buFont typeface="Wingdings" panose="05000000000000000000" pitchFamily="2" charset="2"/>
              <a:buChar char="q"/>
            </a:pPr>
            <a:endParaRPr lang="en-GB" sz="4000"/>
          </a:p>
          <a:p>
            <a:pPr>
              <a:buFont typeface="Wingdings" panose="05000000000000000000" pitchFamily="2" charset="2"/>
              <a:buChar char="q"/>
            </a:pPr>
            <a:r>
              <a:rPr lang="en-GB" sz="4000"/>
              <a:t>If you haven’t yet, contact the Disability Team to discuss your support requirements before your course begins.</a:t>
            </a:r>
          </a:p>
          <a:p>
            <a:pPr>
              <a:buFont typeface="Wingdings" panose="05000000000000000000" pitchFamily="2" charset="2"/>
              <a:buChar char="q"/>
            </a:pPr>
            <a:endParaRPr lang="en-GB" sz="4000"/>
          </a:p>
          <a:p>
            <a:pPr>
              <a:buFont typeface="Wingdings" panose="05000000000000000000" pitchFamily="2" charset="2"/>
              <a:buChar char="q"/>
            </a:pPr>
            <a:r>
              <a:rPr lang="en-GB" sz="4000"/>
              <a:t>Have you sent information about your diagnosis?</a:t>
            </a:r>
          </a:p>
          <a:p>
            <a:pPr marL="0" indent="0">
              <a:buNone/>
            </a:pPr>
            <a:endParaRPr lang="en-GB" sz="4000"/>
          </a:p>
          <a:p>
            <a:pPr>
              <a:buFont typeface="Wingdings" panose="05000000000000000000" pitchFamily="2" charset="2"/>
              <a:buChar char="q"/>
            </a:pPr>
            <a:r>
              <a:rPr lang="en-GB" sz="4000"/>
              <a:t>Have you applied for Disabled Students’ Allowance, if applicable (UK students only)?</a:t>
            </a:r>
          </a:p>
          <a:p>
            <a:pPr>
              <a:buFont typeface="Wingdings" panose="05000000000000000000" pitchFamily="2" charset="2"/>
              <a:buChar char="q"/>
            </a:pPr>
            <a:endParaRPr lang="en-GB" sz="4000"/>
          </a:p>
          <a:p>
            <a:pPr>
              <a:buFont typeface="Wingdings" panose="05000000000000000000" pitchFamily="2" charset="2"/>
              <a:buChar char="q"/>
            </a:pPr>
            <a:r>
              <a:rPr lang="en-GB" sz="4000"/>
              <a:t>What would you like to know more about? Let us know so that we can give you information, advice and reassurance. </a:t>
            </a:r>
          </a:p>
          <a:p>
            <a:pPr>
              <a:buFont typeface="Wingdings" panose="05000000000000000000" pitchFamily="2" charset="2"/>
              <a:buChar char="q"/>
            </a:pPr>
            <a:endParaRPr lang="en-GB" sz="4000"/>
          </a:p>
          <a:p>
            <a:pPr>
              <a:buFont typeface="Wingdings" panose="05000000000000000000" pitchFamily="2" charset="2"/>
              <a:buChar char="q"/>
            </a:pPr>
            <a:r>
              <a:rPr lang="en-GB" sz="4000"/>
              <a:t>Read the Universities guidance on “</a:t>
            </a:r>
            <a:r>
              <a:rPr lang="en-GB" sz="4000">
                <a:hlinkClick r:id="rId3"/>
              </a:rPr>
              <a:t>before you depart</a:t>
            </a:r>
            <a:r>
              <a:rPr lang="en-GB" sz="4000"/>
              <a:t>”  including what to pack, maps and lots of other useful information.</a:t>
            </a:r>
          </a:p>
          <a:p>
            <a:pPr marL="0" indent="0">
              <a:buNone/>
            </a:pPr>
            <a:endParaRPr lang="en-GB"/>
          </a:p>
        </p:txBody>
      </p:sp>
      <p:sp>
        <p:nvSpPr>
          <p:cNvPr id="4" name="TextBox 3">
            <a:extLst>
              <a:ext uri="{FF2B5EF4-FFF2-40B4-BE49-F238E27FC236}">
                <a16:creationId xmlns:a16="http://schemas.microsoft.com/office/drawing/2014/main" id="{59C89F83-C508-4507-AF91-B595A94E2CCA}"/>
              </a:ext>
            </a:extLst>
          </p:cNvPr>
          <p:cNvSpPr txBox="1"/>
          <p:nvPr/>
        </p:nvSpPr>
        <p:spPr>
          <a:xfrm>
            <a:off x="665018" y="5361709"/>
            <a:ext cx="263236" cy="568036"/>
          </a:xfrm>
          <a:prstGeom prst="rect">
            <a:avLst/>
          </a:prstGeom>
          <a:solidFill>
            <a:schemeClr val="bg1"/>
          </a:solidFill>
        </p:spPr>
        <p:txBody>
          <a:bodyPr wrap="square" rtlCol="0">
            <a:spAutoFit/>
          </a:bodyPr>
          <a:lstStyle/>
          <a:p>
            <a:endParaRPr lang="en-GB"/>
          </a:p>
        </p:txBody>
      </p:sp>
    </p:spTree>
    <p:extLst>
      <p:ext uri="{BB962C8B-B14F-4D97-AF65-F5344CB8AC3E}">
        <p14:creationId xmlns:p14="http://schemas.microsoft.com/office/powerpoint/2010/main" val="27548441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5E511D-01DD-45C6-A4C4-56F334CEC835}"/>
              </a:ext>
            </a:extLst>
          </p:cNvPr>
          <p:cNvSpPr>
            <a:spLocks noGrp="1"/>
          </p:cNvSpPr>
          <p:nvPr>
            <p:ph type="ctrTitle"/>
          </p:nvPr>
        </p:nvSpPr>
        <p:spPr/>
        <p:txBody>
          <a:bodyPr/>
          <a:lstStyle/>
          <a:p>
            <a:r>
              <a:rPr lang="en-GB"/>
              <a:t>Any questions?</a:t>
            </a:r>
          </a:p>
        </p:txBody>
      </p:sp>
    </p:spTree>
    <p:extLst>
      <p:ext uri="{BB962C8B-B14F-4D97-AF65-F5344CB8AC3E}">
        <p14:creationId xmlns:p14="http://schemas.microsoft.com/office/powerpoint/2010/main" val="41751673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08A9EF-C25B-4237-A01E-45E04B3EE9AC}"/>
              </a:ext>
            </a:extLst>
          </p:cNvPr>
          <p:cNvSpPr>
            <a:spLocks noGrp="1"/>
          </p:cNvSpPr>
          <p:nvPr>
            <p:ph type="ctrTitle"/>
          </p:nvPr>
        </p:nvSpPr>
        <p:spPr>
          <a:xfrm>
            <a:off x="1524000" y="825140"/>
            <a:ext cx="9144000" cy="2387600"/>
          </a:xfrm>
        </p:spPr>
        <p:txBody>
          <a:bodyPr/>
          <a:lstStyle/>
          <a:p>
            <a:r>
              <a:rPr lang="en-GB"/>
              <a:t>Thank you for joining us!</a:t>
            </a:r>
          </a:p>
        </p:txBody>
      </p:sp>
      <p:sp>
        <p:nvSpPr>
          <p:cNvPr id="3" name="Subtitle 2">
            <a:extLst>
              <a:ext uri="{FF2B5EF4-FFF2-40B4-BE49-F238E27FC236}">
                <a16:creationId xmlns:a16="http://schemas.microsoft.com/office/drawing/2014/main" id="{9B3371A2-DBF0-41E3-830A-8CBE937CD8BA}"/>
              </a:ext>
            </a:extLst>
          </p:cNvPr>
          <p:cNvSpPr>
            <a:spLocks noGrp="1"/>
          </p:cNvSpPr>
          <p:nvPr>
            <p:ph type="subTitle" idx="1"/>
          </p:nvPr>
        </p:nvSpPr>
        <p:spPr>
          <a:xfrm>
            <a:off x="2919845" y="3428462"/>
            <a:ext cx="6352309" cy="1914554"/>
          </a:xfrm>
        </p:spPr>
        <p:txBody>
          <a:bodyPr vert="horz" lIns="91440" tIns="45720" rIns="91440" bIns="45720" rtlCol="0" anchor="t">
            <a:normAutofit/>
          </a:bodyPr>
          <a:lstStyle/>
          <a:p>
            <a:endParaRPr lang="en-GB"/>
          </a:p>
          <a:p>
            <a:r>
              <a:rPr lang="en-GB"/>
              <a:t>Please join for the next webinar in the series, Entrant Essentials 2: What you need to know about Teaching and Learning at St Andrews on Monday 23rd at 3PM BST</a:t>
            </a:r>
            <a:endParaRPr lang="en-GB">
              <a:cs typeface="Calibri"/>
            </a:endParaRPr>
          </a:p>
          <a:p>
            <a:endParaRPr lang="en-GB"/>
          </a:p>
        </p:txBody>
      </p:sp>
    </p:spTree>
    <p:extLst>
      <p:ext uri="{BB962C8B-B14F-4D97-AF65-F5344CB8AC3E}">
        <p14:creationId xmlns:p14="http://schemas.microsoft.com/office/powerpoint/2010/main" val="28897531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DDE966C-8436-4403-A115-D9CFD61A3814}"/>
              </a:ext>
            </a:extLst>
          </p:cNvPr>
          <p:cNvSpPr txBox="1"/>
          <p:nvPr/>
        </p:nvSpPr>
        <p:spPr>
          <a:xfrm>
            <a:off x="706582" y="5361709"/>
            <a:ext cx="332509" cy="568036"/>
          </a:xfrm>
          <a:prstGeom prst="rect">
            <a:avLst/>
          </a:prstGeom>
          <a:solidFill>
            <a:schemeClr val="bg1"/>
          </a:solidFill>
        </p:spPr>
        <p:txBody>
          <a:bodyPr wrap="square" rtlCol="0">
            <a:spAutoFit/>
          </a:bodyPr>
          <a:lstStyle/>
          <a:p>
            <a:endParaRPr lang="en-GB"/>
          </a:p>
        </p:txBody>
      </p:sp>
      <p:sp>
        <p:nvSpPr>
          <p:cNvPr id="2" name="Title 1">
            <a:extLst>
              <a:ext uri="{FF2B5EF4-FFF2-40B4-BE49-F238E27FC236}">
                <a16:creationId xmlns:a16="http://schemas.microsoft.com/office/drawing/2014/main" id="{BEE0ACC8-3F7C-4D5F-8ECC-A3FD4230AEAD}"/>
              </a:ext>
            </a:extLst>
          </p:cNvPr>
          <p:cNvSpPr>
            <a:spLocks noGrp="1"/>
          </p:cNvSpPr>
          <p:nvPr>
            <p:ph type="title"/>
          </p:nvPr>
        </p:nvSpPr>
        <p:spPr>
          <a:xfrm>
            <a:off x="838200" y="365125"/>
            <a:ext cx="10515600" cy="1325563"/>
          </a:xfrm>
        </p:spPr>
        <p:txBody>
          <a:bodyPr/>
          <a:lstStyle/>
          <a:p>
            <a:r>
              <a:rPr lang="en-GB" b="1"/>
              <a:t>Student Services Disability Team</a:t>
            </a:r>
          </a:p>
        </p:txBody>
      </p:sp>
      <p:pic>
        <p:nvPicPr>
          <p:cNvPr id="5" name="Content Placeholder 4" descr="Picture of Lara smiling, wearing glasses and a blue cardigan." title="Dr Lara Meischke">
            <a:extLst>
              <a:ext uri="{FF2B5EF4-FFF2-40B4-BE49-F238E27FC236}">
                <a16:creationId xmlns:a16="http://schemas.microsoft.com/office/drawing/2014/main" id="{84E09400-9218-4E6E-B060-D9ABAAAB690C}"/>
              </a:ext>
            </a:extLst>
          </p:cNvPr>
          <p:cNvPicPr>
            <a:picLocks noGrp="1" noChangeAspect="1"/>
          </p:cNvPicPr>
          <p:nvPr>
            <p:ph sz="half" idx="2"/>
          </p:nvPr>
        </p:nvPicPr>
        <p:blipFill>
          <a:blip r:embed="rId3"/>
          <a:stretch>
            <a:fillRect/>
          </a:stretch>
        </p:blipFill>
        <p:spPr>
          <a:xfrm>
            <a:off x="5990358" y="1655112"/>
            <a:ext cx="952500" cy="1085850"/>
          </a:xfrm>
          <a:prstGeom prst="rect">
            <a:avLst/>
          </a:prstGeom>
        </p:spPr>
      </p:pic>
      <p:pic>
        <p:nvPicPr>
          <p:cNvPr id="6" name="Picture 5" descr="Photograph of Sheila smiling, wearing a yellow top and black cardigan." title="Sheila Baillie">
            <a:extLst>
              <a:ext uri="{FF2B5EF4-FFF2-40B4-BE49-F238E27FC236}">
                <a16:creationId xmlns:a16="http://schemas.microsoft.com/office/drawing/2014/main" id="{7C2496E6-D43D-4A2C-8AA3-742D69002481}"/>
              </a:ext>
            </a:extLst>
          </p:cNvPr>
          <p:cNvPicPr>
            <a:picLocks noChangeAspect="1"/>
          </p:cNvPicPr>
          <p:nvPr/>
        </p:nvPicPr>
        <p:blipFill>
          <a:blip r:embed="rId4"/>
          <a:stretch>
            <a:fillRect/>
          </a:stretch>
        </p:blipFill>
        <p:spPr>
          <a:xfrm>
            <a:off x="5860477" y="5102802"/>
            <a:ext cx="952500" cy="1085850"/>
          </a:xfrm>
          <a:prstGeom prst="rect">
            <a:avLst/>
          </a:prstGeom>
        </p:spPr>
      </p:pic>
      <p:pic>
        <p:nvPicPr>
          <p:cNvPr id="7" name="Picture 6" descr="Picture of John smiling, wearing a light blue shirt. " title="John Petrie">
            <a:extLst>
              <a:ext uri="{FF2B5EF4-FFF2-40B4-BE49-F238E27FC236}">
                <a16:creationId xmlns:a16="http://schemas.microsoft.com/office/drawing/2014/main" id="{21B26BA6-1F43-4B3A-9D8B-BA942732A96B}"/>
              </a:ext>
            </a:extLst>
          </p:cNvPr>
          <p:cNvPicPr>
            <a:picLocks noChangeAspect="1"/>
          </p:cNvPicPr>
          <p:nvPr/>
        </p:nvPicPr>
        <p:blipFill>
          <a:blip r:embed="rId5"/>
          <a:stretch>
            <a:fillRect/>
          </a:stretch>
        </p:blipFill>
        <p:spPr>
          <a:xfrm>
            <a:off x="6856250" y="5102802"/>
            <a:ext cx="868644" cy="1085850"/>
          </a:xfrm>
          <a:prstGeom prst="rect">
            <a:avLst/>
          </a:prstGeom>
        </p:spPr>
      </p:pic>
      <p:pic>
        <p:nvPicPr>
          <p:cNvPr id="8" name="Picture 7" descr="Picture of Michelle smiling, wearing glasses and a green dress." title="Michelle Petrie">
            <a:extLst>
              <a:ext uri="{FF2B5EF4-FFF2-40B4-BE49-F238E27FC236}">
                <a16:creationId xmlns:a16="http://schemas.microsoft.com/office/drawing/2014/main" id="{6F3C4518-3D93-410D-945E-52E4586B5C36}"/>
              </a:ext>
            </a:extLst>
          </p:cNvPr>
          <p:cNvPicPr>
            <a:picLocks noChangeAspect="1"/>
          </p:cNvPicPr>
          <p:nvPr/>
        </p:nvPicPr>
        <p:blipFill>
          <a:blip r:embed="rId6"/>
          <a:stretch>
            <a:fillRect/>
          </a:stretch>
        </p:blipFill>
        <p:spPr>
          <a:xfrm>
            <a:off x="7768167" y="5102802"/>
            <a:ext cx="868644" cy="1085850"/>
          </a:xfrm>
          <a:prstGeom prst="rect">
            <a:avLst/>
          </a:prstGeom>
        </p:spPr>
      </p:pic>
      <p:pic>
        <p:nvPicPr>
          <p:cNvPr id="9" name="Picture 8" descr="Picture of Kate smiling, wearing a black top and silver neckless." title="Kate Leavy">
            <a:extLst>
              <a:ext uri="{FF2B5EF4-FFF2-40B4-BE49-F238E27FC236}">
                <a16:creationId xmlns:a16="http://schemas.microsoft.com/office/drawing/2014/main" id="{B404246C-3C00-40E7-98BA-A219F045E96D}"/>
              </a:ext>
            </a:extLst>
          </p:cNvPr>
          <p:cNvPicPr>
            <a:picLocks noChangeAspect="1"/>
          </p:cNvPicPr>
          <p:nvPr/>
        </p:nvPicPr>
        <p:blipFill>
          <a:blip r:embed="rId7"/>
          <a:stretch>
            <a:fillRect/>
          </a:stretch>
        </p:blipFill>
        <p:spPr>
          <a:xfrm>
            <a:off x="8680084" y="5102802"/>
            <a:ext cx="855004" cy="1085850"/>
          </a:xfrm>
          <a:prstGeom prst="rect">
            <a:avLst/>
          </a:prstGeom>
        </p:spPr>
      </p:pic>
      <p:sp>
        <p:nvSpPr>
          <p:cNvPr id="3" name="Content Placeholder 2">
            <a:extLst>
              <a:ext uri="{FF2B5EF4-FFF2-40B4-BE49-F238E27FC236}">
                <a16:creationId xmlns:a16="http://schemas.microsoft.com/office/drawing/2014/main" id="{406DEF66-F888-4ADD-9343-65F58B6D7D04}"/>
              </a:ext>
            </a:extLst>
          </p:cNvPr>
          <p:cNvSpPr>
            <a:spLocks noGrp="1"/>
          </p:cNvSpPr>
          <p:nvPr>
            <p:ph sz="half" idx="1"/>
          </p:nvPr>
        </p:nvSpPr>
        <p:spPr>
          <a:xfrm>
            <a:off x="838200" y="1825625"/>
            <a:ext cx="5152157" cy="4575175"/>
          </a:xfrm>
          <a:solidFill>
            <a:schemeClr val="bg1"/>
          </a:solidFill>
        </p:spPr>
        <p:txBody>
          <a:bodyPr vert="horz" lIns="91440" tIns="45720" rIns="91440" bIns="45720" rtlCol="0" anchor="t">
            <a:normAutofit lnSpcReduction="10000"/>
          </a:bodyPr>
          <a:lstStyle/>
          <a:p>
            <a:pPr fontAlgn="base"/>
            <a:r>
              <a:rPr lang="en-GB"/>
              <a:t>Director of Student Services – </a:t>
            </a:r>
          </a:p>
          <a:p>
            <a:pPr marL="0" indent="0" fontAlgn="base">
              <a:buNone/>
            </a:pPr>
            <a:r>
              <a:rPr lang="en-GB"/>
              <a:t>   Dr Lara </a:t>
            </a:r>
            <a:r>
              <a:rPr lang="en-GB" err="1"/>
              <a:t>Meischke</a:t>
            </a:r>
            <a:r>
              <a:rPr lang="en-US"/>
              <a:t>​</a:t>
            </a:r>
          </a:p>
          <a:p>
            <a:pPr marL="0" indent="0" fontAlgn="base">
              <a:buNone/>
            </a:pPr>
            <a:endParaRPr lang="en-GB"/>
          </a:p>
          <a:p>
            <a:pPr fontAlgn="base"/>
            <a:r>
              <a:rPr lang="en-GB"/>
              <a:t>Assistant Director (Accessibility &amp; Inclusion) – Dr Fiona Whelan</a:t>
            </a:r>
            <a:r>
              <a:rPr lang="en-US"/>
              <a:t>​</a:t>
            </a:r>
          </a:p>
          <a:p>
            <a:pPr fontAlgn="base"/>
            <a:endParaRPr lang="en-GB"/>
          </a:p>
          <a:p>
            <a:pPr fontAlgn="base"/>
            <a:endParaRPr lang="en-GB"/>
          </a:p>
          <a:p>
            <a:pPr fontAlgn="base"/>
            <a:r>
              <a:rPr lang="en-GB"/>
              <a:t>Disability Advisers – Sheila Baillie, John Petrie, Michelle Petrie and Kate Leavy</a:t>
            </a:r>
            <a:r>
              <a:rPr lang="en-US"/>
              <a:t>​</a:t>
            </a:r>
          </a:p>
          <a:p>
            <a:pPr marL="0" indent="0">
              <a:buNone/>
            </a:pPr>
            <a:endParaRPr lang="en-GB"/>
          </a:p>
        </p:txBody>
      </p:sp>
      <p:sp>
        <p:nvSpPr>
          <p:cNvPr id="11" name="AutoShape 2" descr="data:image/jpg;base64,%20/9j/4AAQSkZJRgABAQEAYABgAAD/2wBDAAUDBAQEAwUEBAQFBQUGBwwIBwcHBw8LCwkMEQ8SEhEPERETFhwXExQaFRERGCEYGh0dHx8fExciJCIeJBweHx7/2wBDAQUFBQcGBw4ICA4eFBEUHh4eHh4eHh4eHh4eHh4eHh4eHh4eHh4eHh4eHh4eHh4eHh4eHh4eHh4eHh4eHh4eHh7/wAARCABcAEk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zqy0qFruS1mDtIhAAA+X65rpIZtF0C1jN9dJCvO1AcnjrmuD1HWvEF5p7Xthpd0lpI+DNHCzZP1Fc1La63fsS1pMCerz5B/I15UsLOu/fdkexTxcKC9yN33Oq8Y+OJNeddM00fY7JnCn5sNIc9WPYe1fTfwI0Dwp4E8Oq8es6Xd6zdqGup0nU7ePuLz0FfHdx4dmg09rl5xLMGUCNB6nrV7TfCt8zIZrpbVOC53kFRV1MLTjT5ISsvzOd1qtWfNNXZ+gEuqW06ZhuInz/AHZAaw7+YsxPavi9tLe1J+y+JtQQj+5Kw/TNV7zWvE+nDNl4w1MkfwvKf61xrBX+GX4FucorVHtHhNiPjn42J5PlxdfTAqH44m1k8H3LXG4Ov+qKk8N747VyH7PF9fXviXX73UriS4uZYYy8rnJfk85rM/aN81dUspYbiQedGwZNx2/L7fjWipf7Qo32sRzfu72PI3EpZgM7Scnng1H9mb+8v516f4H+Fy6tFHc6xqEghudBudVgEHBUx7gqtn3WuX/4RGH/AJ+5Pyr0vaRvY5VBn1D4wn/4Uno+uaX4T1CC/s7+1+0Wv2oCU20q8MuOhBBzXzHeeJPFGv3j315cLLufDNtCqD9BWtrOu39/ZvFeTPIQrqSzZzn/APVWBoXmS6e0MSOzhzjb9KmPw3a1NYwlOXLFnSrJcaZDsu2gkldAfMj5ULnIP1qne6n9rZRbySmRezHqawdau5vPB+/8oABPC8Vo+C7Vrq+EsgyqnkCpcF8TNKcpN8hPY6H4g1GN5raCTA9OrUt/4f8AEsNp5l1pNy0QGd4XNe5eF9Qs7W1WNLdD68V2MWuWd7YtZy2sYBHZaxliLdD0Y5emlqfMXwy8TSeGPEW98i2nGydP9n1HuK2fj5cx3Vzpc0Lh45InZGB4IOKn+NfhKPS7xNWsY9sMjYbaOAa4XxNcyXWg6JHM27y/NRSfTcKuKjOUaqPPrQlSbps9R8NePfDWl6Hp0NxqA81PCk+nsqjO2d5HIU/gRXAf2/Yf89/0rp/FPhrSZvH9nYrZxxQLoImdIxgF1t2bJ98gVzn9hp/cX8qFyLXuR7xY1rQdQsdPea4sp41QDLtjArJ8Kz3dr9oigiZ9yk7QMnkEZ/ImvYfHS+d4R1BOpWEt+XNebeD0VtQtnhctN5fKqKzpV26bbRpUp8rTizndcVYxBJ5bKGTncveuv8H20VnEskjBVcBjn0rJ8dqwuUgEe1DlyD1DelaY03UL/SoDpahpPLUEE4A4rTn5oLzNKEHGT0udvpvifQbWVYjOrGul/wCEo0qzt0uXwIW/ix0rxGfwj4rjiaaS3mbB/wCeeAK9Gt/Ceoa58LbOG1Yx3aT/ADsepGDwKwqUo6O56tCrUd1y6o6HXtW0Hxf4VvrKCRy4iLoWXGWAyMflXg3jRYodO0FUUYNuWPOOS2a9l8D/AA/udDt5r+9muN6wuoikfcHO09uxrwzxZcC40rSTMWBSORDgdMPVYdJT5YvQ4cepNKUlZlq78davJrX9pyeSbo2Zs8qOPLKbMfXBqP8At3Wv+eVYdjHYtcxTySSeUsgZlKH5gCMivYf+FjfDn/oUz+ddcoxWyPNjd9Tb1fVtPl0W4ha7i+eJohk43NjH8684+HWvXuj+IGlsGjWR4HhIkQMNrDBHPf3rPuwZdSdpXKogyCegPrRoECw6zHcqzydQAq9a5oU4wi13OqrzNpGt4zuvP8SWwusIjJtIPb3/ADrobG+Gn2NvIj4XAPBrz/x7eNcaoGZSpRQpFO0XWPP0hLKRstCcAk9V7Vapfu42Lo13GbTep6rrfj6V/D7WcWWdxjI6gd6g8EeONYkt30O3s827tjJOGUeufauNkhivLSBrKVoplXEg65PtW14NsDHcmOS1uHdzgvzgVEox5WetTqzqVE76HZ+HPGGpSai+m6mS8sZKlvUdM14D4hm8w7P4Unmx+LZr3Px7DYeFtKk1KBdjvHgbjli54ArwSZTJbTA8kHeDRhUruRxZpUbag3sdFoNgj+E0uNoOTyfT9+g/xpn/AAj/ALVg2730enqiTFYHKggNx97IB/KpftF//wA9T/31XXyvueRzo0JvEK3tusEtmkPI5Hetrwz40bRLkg2cMsJQoDsG9M9wfWuDabJp6yDFU6UWrWEq81K9zS166F/qE9ypLeYcj6msm2laC5BBwDxUpY7Si9WAqK5jK7QfSqSSVgbbfMdPpOoT28gZQcg16BpXxG+w2Y+1IiEdGPGa8u0TUrZSEvG2YGM4pPE11a3UEa28okKnPHaueVNSdmj0KWKdGPNF6mx8SvHE3iu+hRcraQD5R/fY9TWLZtGwVZMkEDIHUisBDzV21MsmQuc44xWvIoxsjilVlVm5S3ZNNYt8yiTy03ZXe3OPf3qP7Gv/AD+J+dSG3jQ/vXLt3AOQPxp220/54f8Aj1O7NY4KcldmZuOOtPR6jpRWxwl+xeMSq7cgCl1GVJZFEfLdSf6VRVjipyoEq49qztqaJ6WIpUI5qSyKq5Vh97ipioIBxzVbpcLj1ouFtSFhtldfetCx3RxtIhw2KpXYxcHHercZKwYHGV5oexdJ2mPTc54qX7O394UkJ3KFIGKs+Qnq351LZ6TrM//Z"/>
          <p:cNvSpPr>
            <a:spLocks noChangeAspect="1" noChangeArrowheads="1"/>
          </p:cNvSpPr>
          <p:nvPr/>
        </p:nvSpPr>
        <p:spPr bwMode="auto">
          <a:xfrm>
            <a:off x="212725" y="-144463"/>
            <a:ext cx="989542" cy="98954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 name="AutoShape 4" descr="data:image/jpg;base64,%20/9j/4AAQSkZJRgABAQEAYABgAAD/2wBDAAUDBAQEAwUEBAQFBQUGBwwIBwcHBw8LCwkMEQ8SEhEPERETFhwXExQaFRERGCEYGh0dHx8fExciJCIeJBweHx7/2wBDAQUFBQcGBw4ICA4eFBEUHh4eHh4eHh4eHh4eHh4eHh4eHh4eHh4eHh4eHh4eHh4eHh4eHh4eHh4eHh4eHh4eHh7/wAARCABcAEk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zqy0qFruS1mDtIhAAA+X65rpIZtF0C1jN9dJCvO1AcnjrmuD1HWvEF5p7Xthpd0lpI+DNHCzZP1Fc1La63fsS1pMCerz5B/I15UsLOu/fdkexTxcKC9yN33Oq8Y+OJNeddM00fY7JnCn5sNIc9WPYe1fTfwI0Dwp4E8Oq8es6Xd6zdqGup0nU7ePuLz0FfHdx4dmg09rl5xLMGUCNB6nrV7TfCt8zIZrpbVOC53kFRV1MLTjT5ISsvzOd1qtWfNNXZ+gEuqW06ZhuInz/AHZAaw7+YsxPavi9tLe1J+y+JtQQj+5Kw/TNV7zWvE+nDNl4w1MkfwvKf61xrBX+GX4FucorVHtHhNiPjn42J5PlxdfTAqH44m1k8H3LXG4Ov+qKk8N747VyH7PF9fXviXX73UriS4uZYYy8rnJfk85rM/aN81dUspYbiQedGwZNx2/L7fjWipf7Qo32sRzfu72PI3EpZgM7Scnng1H9mb+8v516f4H+Fy6tFHc6xqEghudBudVgEHBUx7gqtn3WuX/4RGH/AJ+5Pyr0vaRvY5VBn1D4wn/4Uno+uaX4T1CC/s7+1+0Wv2oCU20q8MuOhBBzXzHeeJPFGv3j315cLLufDNtCqD9BWtrOu39/ZvFeTPIQrqSzZzn/APVWBoXmS6e0MSOzhzjb9KmPw3a1NYwlOXLFnSrJcaZDsu2gkldAfMj5ULnIP1qne6n9rZRbySmRezHqawdau5vPB+/8oABPC8Vo+C7Vrq+EsgyqnkCpcF8TNKcpN8hPY6H4g1GN5raCTA9OrUt/4f8AEsNp5l1pNy0QGd4XNe5eF9Qs7W1WNLdD68V2MWuWd7YtZy2sYBHZaxliLdD0Y5emlqfMXwy8TSeGPEW98i2nGydP9n1HuK2fj5cx3Vzpc0Lh45InZGB4IOKn+NfhKPS7xNWsY9sMjYbaOAa4XxNcyXWg6JHM27y/NRSfTcKuKjOUaqPPrQlSbps9R8NePfDWl6Hp0NxqA81PCk+nsqjO2d5HIU/gRXAf2/Yf89/0rp/FPhrSZvH9nYrZxxQLoImdIxgF1t2bJ98gVzn9hp/cX8qFyLXuR7xY1rQdQsdPea4sp41QDLtjArJ8Kz3dr9oigiZ9yk7QMnkEZ/ImvYfHS+d4R1BOpWEt+XNebeD0VtQtnhctN5fKqKzpV26bbRpUp8rTizndcVYxBJ5bKGTncveuv8H20VnEskjBVcBjn0rJ8dqwuUgEe1DlyD1DelaY03UL/SoDpahpPLUEE4A4rTn5oLzNKEHGT0udvpvifQbWVYjOrGul/wCEo0qzt0uXwIW/ix0rxGfwj4rjiaaS3mbB/wCeeAK9Gt/Ceoa58LbOG1Yx3aT/ADsepGDwKwqUo6O56tCrUd1y6o6HXtW0Hxf4VvrKCRy4iLoWXGWAyMflXg3jRYodO0FUUYNuWPOOS2a9l8D/AA/udDt5r+9muN6wuoikfcHO09uxrwzxZcC40rSTMWBSORDgdMPVYdJT5YvQ4cepNKUlZlq78davJrX9pyeSbo2Zs8qOPLKbMfXBqP8At3Wv+eVYdjHYtcxTySSeUsgZlKH5gCMivYf+FjfDn/oUz+ddcoxWyPNjd9Tb1fVtPl0W4ha7i+eJohk43NjH8684+HWvXuj+IGlsGjWR4HhIkQMNrDBHPf3rPuwZdSdpXKogyCegPrRoECw6zHcqzydQAq9a5oU4wi13OqrzNpGt4zuvP8SWwusIjJtIPb3/ADrobG+Gn2NvIj4XAPBrz/x7eNcaoGZSpRQpFO0XWPP0hLKRstCcAk9V7Vapfu42Lo13GbTep6rrfj6V/D7WcWWdxjI6gd6g8EeONYkt30O3s827tjJOGUeufauNkhivLSBrKVoplXEg65PtW14NsDHcmOS1uHdzgvzgVEox5WetTqzqVE76HZ+HPGGpSai+m6mS8sZKlvUdM14D4hm8w7P4Unmx+LZr3Px7DYeFtKk1KBdjvHgbjli54ArwSZTJbTA8kHeDRhUruRxZpUbag3sdFoNgj+E0uNoOTyfT9+g/xpn/AAj/ALVg2730enqiTFYHKggNx97IB/KpftF//wA9T/31XXyvueRzo0JvEK3tusEtmkPI5Hetrwz40bRLkg2cMsJQoDsG9M9wfWuDabJp6yDFU6UWrWEq81K9zS166F/qE9ypLeYcj6msm2laC5BBwDxUpY7Si9WAqK5jK7QfSqSSVgbbfMdPpOoT28gZQcg16BpXxG+w2Y+1IiEdGPGa8u0TUrZSEvG2YGM4pPE11a3UEa28okKnPHaueVNSdmj0KWKdGPNF6mx8SvHE3iu+hRcraQD5R/fY9TWLZtGwVZMkEDIHUisBDzV21MsmQuc44xWvIoxsjilVlVm5S3ZNNYt8yiTy03ZXe3OPf3qP7Gv/AD+J+dSG3jQ/vXLt3AOQPxp220/54f8Aj1O7NY4KcldmZuOOtPR6jpRWxwl+xeMSq7cgCl1GVJZFEfLdSf6VRVjipyoEq49qztqaJ6WIpUI5qSyKq5Vh97ipioIBxzVbpcLj1ouFtSFhtldfetCx3RxtIhw2KpXYxcHHercZKwYHGV5oexdJ2mPTc54qX7O394UkJ3KFIGKs+Qnq351LZ6TrM//Z"/>
          <p:cNvSpPr>
            <a:spLocks noChangeAspect="1" noChangeArrowheads="1"/>
          </p:cNvSpPr>
          <p:nvPr/>
        </p:nvSpPr>
        <p:spPr bwMode="auto">
          <a:xfrm>
            <a:off x="5990358" y="2808430"/>
            <a:ext cx="952500" cy="103042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5" name="Picture 14"/>
          <p:cNvPicPr>
            <a:picLocks noChangeAspect="1"/>
          </p:cNvPicPr>
          <p:nvPr/>
        </p:nvPicPr>
        <p:blipFill>
          <a:blip r:embed="rId8"/>
          <a:stretch>
            <a:fillRect/>
          </a:stretch>
        </p:blipFill>
        <p:spPr>
          <a:xfrm>
            <a:off x="5999883" y="3095907"/>
            <a:ext cx="942975" cy="1181100"/>
          </a:xfrm>
          <a:prstGeom prst="rect">
            <a:avLst/>
          </a:prstGeom>
        </p:spPr>
      </p:pic>
    </p:spTree>
    <p:extLst>
      <p:ext uri="{BB962C8B-B14F-4D97-AF65-F5344CB8AC3E}">
        <p14:creationId xmlns:p14="http://schemas.microsoft.com/office/powerpoint/2010/main" val="27919514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23995" y="2052448"/>
            <a:ext cx="7501466" cy="2800767"/>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GB" sz="2800">
                <a:cs typeface="Calibri"/>
                <a:hlinkClick r:id="rId3"/>
              </a:rPr>
              <a:t>Pre-arrival checklist 21/22</a:t>
            </a:r>
            <a:endParaRPr lang="en-GB" sz="2800"/>
          </a:p>
          <a:p>
            <a:pPr marL="285750" indent="-285750">
              <a:buFont typeface="Arial" panose="020B0604020202020204" pitchFamily="34" charset="0"/>
              <a:buChar char="•"/>
            </a:pPr>
            <a:endParaRPr lang="en-GB" sz="2800"/>
          </a:p>
          <a:p>
            <a:pPr marL="285750" indent="-285750">
              <a:buFont typeface="Arial" panose="020B0604020202020204" pitchFamily="34" charset="0"/>
              <a:buChar char="•"/>
            </a:pPr>
            <a:r>
              <a:rPr lang="en-GB" sz="2800">
                <a:hlinkClick r:id="rId4"/>
              </a:rPr>
              <a:t>Coronavirus information pages</a:t>
            </a:r>
            <a:endParaRPr lang="en-GB" sz="2800">
              <a:cs typeface="Calibri"/>
            </a:endParaRPr>
          </a:p>
          <a:p>
            <a:pPr marL="285750" indent="-285750">
              <a:buFont typeface="Arial" panose="020B0604020202020204" pitchFamily="34" charset="0"/>
              <a:buChar char="•"/>
            </a:pPr>
            <a:endParaRPr lang="en-GB" sz="2800"/>
          </a:p>
          <a:p>
            <a:pPr marL="285750" indent="-285750">
              <a:buFont typeface="Arial" panose="020B0604020202020204" pitchFamily="34" charset="0"/>
              <a:buChar char="•"/>
            </a:pPr>
            <a:r>
              <a:rPr lang="en-GB" sz="2800">
                <a:hlinkClick r:id="rId5"/>
              </a:rPr>
              <a:t>Scottish Government Guidelines</a:t>
            </a:r>
            <a:endParaRPr lang="en-GB" sz="2800"/>
          </a:p>
          <a:p>
            <a:pPr marL="285750" indent="-285750">
              <a:buFont typeface="Arial" panose="020B0604020202020204" pitchFamily="34" charset="0"/>
              <a:buChar char="•"/>
            </a:pPr>
            <a:endParaRPr lang="en-GB"/>
          </a:p>
          <a:p>
            <a:r>
              <a:rPr lang="en-GB"/>
              <a:t> </a:t>
            </a:r>
          </a:p>
        </p:txBody>
      </p:sp>
      <p:sp>
        <p:nvSpPr>
          <p:cNvPr id="3" name="TextBox 2"/>
          <p:cNvSpPr txBox="1"/>
          <p:nvPr/>
        </p:nvSpPr>
        <p:spPr>
          <a:xfrm>
            <a:off x="1208975" y="628130"/>
            <a:ext cx="8525134" cy="769441"/>
          </a:xfrm>
          <a:prstGeom prst="rect">
            <a:avLst/>
          </a:prstGeom>
          <a:noFill/>
        </p:spPr>
        <p:txBody>
          <a:bodyPr wrap="square" lIns="91440" tIns="45720" rIns="91440" bIns="45720" rtlCol="0" anchor="t">
            <a:spAutoFit/>
          </a:bodyPr>
          <a:lstStyle/>
          <a:p>
            <a:r>
              <a:rPr lang="en-GB" sz="4400" b="1">
                <a:latin typeface="+mj-lt"/>
                <a:ea typeface="+mj-ea"/>
                <a:cs typeface="+mj-cs"/>
              </a:rPr>
              <a:t>Pre-arrival information for 2021/22</a:t>
            </a:r>
          </a:p>
        </p:txBody>
      </p:sp>
    </p:spTree>
    <p:extLst>
      <p:ext uri="{BB962C8B-B14F-4D97-AF65-F5344CB8AC3E}">
        <p14:creationId xmlns:p14="http://schemas.microsoft.com/office/powerpoint/2010/main" val="22173894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95137-0106-4DC3-8428-830F0980AE33}"/>
              </a:ext>
            </a:extLst>
          </p:cNvPr>
          <p:cNvSpPr>
            <a:spLocks noGrp="1"/>
          </p:cNvSpPr>
          <p:nvPr>
            <p:ph type="title"/>
          </p:nvPr>
        </p:nvSpPr>
        <p:spPr/>
        <p:txBody>
          <a:bodyPr/>
          <a:lstStyle/>
          <a:p>
            <a:r>
              <a:rPr lang="en-GB" b="1"/>
              <a:t>Making Contact with the </a:t>
            </a:r>
            <a:r>
              <a:rPr lang="en-GB" b="1">
                <a:hlinkClick r:id="rId3"/>
              </a:rPr>
              <a:t>Disability Team</a:t>
            </a:r>
            <a:endParaRPr lang="en-GB" b="1"/>
          </a:p>
        </p:txBody>
      </p:sp>
      <p:sp>
        <p:nvSpPr>
          <p:cNvPr id="3" name="Content Placeholder 2">
            <a:extLst>
              <a:ext uri="{FF2B5EF4-FFF2-40B4-BE49-F238E27FC236}">
                <a16:creationId xmlns:a16="http://schemas.microsoft.com/office/drawing/2014/main" id="{0DD889EB-8924-4E33-85DD-A12A744DD697}"/>
              </a:ext>
            </a:extLst>
          </p:cNvPr>
          <p:cNvSpPr>
            <a:spLocks noGrp="1"/>
          </p:cNvSpPr>
          <p:nvPr>
            <p:ph idx="1"/>
          </p:nvPr>
        </p:nvSpPr>
        <p:spPr>
          <a:xfrm>
            <a:off x="1039091" y="1859491"/>
            <a:ext cx="8582891" cy="4667250"/>
          </a:xfrm>
          <a:solidFill>
            <a:schemeClr val="bg1"/>
          </a:solidFill>
        </p:spPr>
        <p:txBody>
          <a:bodyPr>
            <a:normAutofit fontScale="85000" lnSpcReduction="20000"/>
          </a:bodyPr>
          <a:lstStyle/>
          <a:p>
            <a:pPr>
              <a:lnSpc>
                <a:spcPct val="110000"/>
              </a:lnSpc>
            </a:pPr>
            <a:r>
              <a:rPr lang="en-GB"/>
              <a:t>Range of services offered </a:t>
            </a:r>
          </a:p>
          <a:p>
            <a:pPr>
              <a:lnSpc>
                <a:spcPct val="110000"/>
              </a:lnSpc>
            </a:pPr>
            <a:endParaRPr lang="en-GB"/>
          </a:p>
          <a:p>
            <a:pPr>
              <a:lnSpc>
                <a:spcPct val="110000"/>
              </a:lnSpc>
            </a:pPr>
            <a:r>
              <a:rPr lang="en-GB"/>
              <a:t>Information and documentation required</a:t>
            </a:r>
          </a:p>
          <a:p>
            <a:pPr>
              <a:lnSpc>
                <a:spcPct val="110000"/>
              </a:lnSpc>
            </a:pPr>
            <a:endParaRPr lang="en-GB"/>
          </a:p>
          <a:p>
            <a:pPr>
              <a:lnSpc>
                <a:spcPct val="110000"/>
              </a:lnSpc>
            </a:pPr>
            <a:r>
              <a:rPr lang="en-GB"/>
              <a:t>Disability Students allowance</a:t>
            </a:r>
          </a:p>
          <a:p>
            <a:pPr>
              <a:lnSpc>
                <a:spcPct val="110000"/>
              </a:lnSpc>
            </a:pPr>
            <a:endParaRPr lang="en-GB"/>
          </a:p>
          <a:p>
            <a:pPr>
              <a:lnSpc>
                <a:spcPct val="110000"/>
              </a:lnSpc>
            </a:pPr>
            <a:r>
              <a:rPr lang="en-GB"/>
              <a:t>Our webpage can be found here: </a:t>
            </a:r>
            <a:r>
              <a:rPr lang="en-GB">
                <a:hlinkClick r:id="rId3"/>
              </a:rPr>
              <a:t>https://www.st-andrews.ac.uk/students/advice/disabilities/</a:t>
            </a:r>
            <a:endParaRPr lang="en-GB"/>
          </a:p>
          <a:p>
            <a:pPr>
              <a:lnSpc>
                <a:spcPct val="110000"/>
              </a:lnSpc>
            </a:pPr>
            <a:r>
              <a:rPr lang="en-GB"/>
              <a:t>Contact details:</a:t>
            </a:r>
          </a:p>
          <a:p>
            <a:pPr lvl="1">
              <a:lnSpc>
                <a:spcPct val="110000"/>
              </a:lnSpc>
            </a:pPr>
            <a:r>
              <a:rPr lang="en-GB"/>
              <a:t>01334462020</a:t>
            </a:r>
          </a:p>
          <a:p>
            <a:pPr lvl="1">
              <a:lnSpc>
                <a:spcPct val="110000"/>
              </a:lnSpc>
            </a:pPr>
            <a:r>
              <a:rPr lang="en-GB">
                <a:hlinkClick r:id="rId4"/>
              </a:rPr>
              <a:t>disability@st-andrews.ac.uk</a:t>
            </a:r>
            <a:r>
              <a:rPr lang="en-GB"/>
              <a:t> </a:t>
            </a:r>
          </a:p>
          <a:p>
            <a:endParaRPr lang="en-GB"/>
          </a:p>
          <a:p>
            <a:endParaRPr lang="en-GB"/>
          </a:p>
        </p:txBody>
      </p:sp>
      <p:sp>
        <p:nvSpPr>
          <p:cNvPr id="4" name="TextBox 3">
            <a:extLst>
              <a:ext uri="{FF2B5EF4-FFF2-40B4-BE49-F238E27FC236}">
                <a16:creationId xmlns:a16="http://schemas.microsoft.com/office/drawing/2014/main" id="{B59668CF-0AB5-4666-AC45-2B3ADD628660}"/>
              </a:ext>
            </a:extLst>
          </p:cNvPr>
          <p:cNvSpPr txBox="1"/>
          <p:nvPr/>
        </p:nvSpPr>
        <p:spPr>
          <a:xfrm>
            <a:off x="838200" y="5958705"/>
            <a:ext cx="332509" cy="568036"/>
          </a:xfrm>
          <a:prstGeom prst="rect">
            <a:avLst/>
          </a:prstGeom>
          <a:solidFill>
            <a:schemeClr val="bg1"/>
          </a:solidFill>
        </p:spPr>
        <p:txBody>
          <a:bodyPr wrap="square" rtlCol="0">
            <a:spAutoFit/>
          </a:bodyPr>
          <a:lstStyle/>
          <a:p>
            <a:endParaRPr lang="en-GB"/>
          </a:p>
        </p:txBody>
      </p:sp>
    </p:spTree>
    <p:extLst>
      <p:ext uri="{BB962C8B-B14F-4D97-AF65-F5344CB8AC3E}">
        <p14:creationId xmlns:p14="http://schemas.microsoft.com/office/powerpoint/2010/main" val="18486087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95137-0106-4DC3-8428-830F0980AE33}"/>
              </a:ext>
            </a:extLst>
          </p:cNvPr>
          <p:cNvSpPr>
            <a:spLocks noGrp="1"/>
          </p:cNvSpPr>
          <p:nvPr>
            <p:ph type="title"/>
          </p:nvPr>
        </p:nvSpPr>
        <p:spPr/>
        <p:txBody>
          <a:bodyPr/>
          <a:lstStyle/>
          <a:p>
            <a:r>
              <a:rPr lang="en-GB" b="1"/>
              <a:t>What to expect when you meet with us</a:t>
            </a:r>
            <a:endParaRPr lang="en-GB" b="1">
              <a:cs typeface="Calibri Light"/>
            </a:endParaRPr>
          </a:p>
        </p:txBody>
      </p:sp>
      <p:sp>
        <p:nvSpPr>
          <p:cNvPr id="3" name="Content Placeholder 2">
            <a:extLst>
              <a:ext uri="{FF2B5EF4-FFF2-40B4-BE49-F238E27FC236}">
                <a16:creationId xmlns:a16="http://schemas.microsoft.com/office/drawing/2014/main" id="{0DD889EB-8924-4E33-85DD-A12A744DD697}"/>
              </a:ext>
            </a:extLst>
          </p:cNvPr>
          <p:cNvSpPr>
            <a:spLocks noGrp="1"/>
          </p:cNvSpPr>
          <p:nvPr>
            <p:ph idx="1"/>
          </p:nvPr>
        </p:nvSpPr>
        <p:spPr>
          <a:xfrm>
            <a:off x="1039091" y="1859491"/>
            <a:ext cx="8582891" cy="4667250"/>
          </a:xfrm>
          <a:solidFill>
            <a:schemeClr val="bg1"/>
          </a:solidFill>
        </p:spPr>
        <p:txBody>
          <a:bodyPr vert="horz" lIns="91440" tIns="45720" rIns="91440" bIns="45720" rtlCol="0" anchor="t">
            <a:normAutofit lnSpcReduction="10000"/>
          </a:bodyPr>
          <a:lstStyle/>
          <a:p>
            <a:pPr>
              <a:lnSpc>
                <a:spcPct val="110000"/>
              </a:lnSpc>
            </a:pPr>
            <a:r>
              <a:rPr lang="en-GB">
                <a:cs typeface="Calibri"/>
              </a:rPr>
              <a:t>Introductions</a:t>
            </a:r>
          </a:p>
          <a:p>
            <a:pPr>
              <a:lnSpc>
                <a:spcPct val="110000"/>
              </a:lnSpc>
            </a:pPr>
            <a:r>
              <a:rPr lang="en-GB">
                <a:cs typeface="Calibri"/>
              </a:rPr>
              <a:t>Explanation – what the disability team do</a:t>
            </a:r>
          </a:p>
          <a:p>
            <a:pPr>
              <a:lnSpc>
                <a:spcPct val="110000"/>
              </a:lnSpc>
            </a:pPr>
            <a:r>
              <a:rPr lang="en-GB">
                <a:cs typeface="Calibri"/>
              </a:rPr>
              <a:t>Documentation</a:t>
            </a:r>
          </a:p>
          <a:p>
            <a:pPr>
              <a:lnSpc>
                <a:spcPct val="110000"/>
              </a:lnSpc>
            </a:pPr>
            <a:r>
              <a:rPr lang="en-GB">
                <a:cs typeface="Calibri"/>
              </a:rPr>
              <a:t>Disability support plan</a:t>
            </a:r>
          </a:p>
          <a:p>
            <a:pPr>
              <a:lnSpc>
                <a:spcPct val="110000"/>
              </a:lnSpc>
            </a:pPr>
            <a:r>
              <a:rPr lang="en-GB">
                <a:cs typeface="Calibri"/>
              </a:rPr>
              <a:t>Accessibility</a:t>
            </a:r>
          </a:p>
          <a:p>
            <a:pPr>
              <a:lnSpc>
                <a:spcPct val="110000"/>
              </a:lnSpc>
            </a:pPr>
            <a:r>
              <a:rPr lang="en-GB">
                <a:cs typeface="Calibri"/>
              </a:rPr>
              <a:t>Disabled Student's Allowance, if eligible</a:t>
            </a:r>
          </a:p>
          <a:p>
            <a:pPr>
              <a:lnSpc>
                <a:spcPct val="110000"/>
              </a:lnSpc>
            </a:pPr>
            <a:r>
              <a:rPr lang="en-GB">
                <a:cs typeface="Calibri"/>
              </a:rPr>
              <a:t>Opportunity to ask questions</a:t>
            </a:r>
          </a:p>
          <a:p>
            <a:pPr>
              <a:lnSpc>
                <a:spcPct val="110000"/>
              </a:lnSpc>
            </a:pPr>
            <a:r>
              <a:rPr lang="en-GB">
                <a:cs typeface="Calibri"/>
              </a:rPr>
              <a:t>Follow up details</a:t>
            </a:r>
          </a:p>
          <a:p>
            <a:pPr>
              <a:lnSpc>
                <a:spcPct val="110000"/>
              </a:lnSpc>
            </a:pPr>
            <a:endParaRPr lang="en-GB">
              <a:cs typeface="Calibri"/>
            </a:endParaRPr>
          </a:p>
          <a:p>
            <a:endParaRPr lang="en-GB">
              <a:cs typeface="Calibri"/>
            </a:endParaRPr>
          </a:p>
          <a:p>
            <a:endParaRPr lang="en-GB">
              <a:cs typeface="Calibri"/>
            </a:endParaRPr>
          </a:p>
        </p:txBody>
      </p:sp>
      <p:sp>
        <p:nvSpPr>
          <p:cNvPr id="4" name="TextBox 3">
            <a:extLst>
              <a:ext uri="{FF2B5EF4-FFF2-40B4-BE49-F238E27FC236}">
                <a16:creationId xmlns:a16="http://schemas.microsoft.com/office/drawing/2014/main" id="{B59668CF-0AB5-4666-AC45-2B3ADD628660}"/>
              </a:ext>
            </a:extLst>
          </p:cNvPr>
          <p:cNvSpPr txBox="1"/>
          <p:nvPr/>
        </p:nvSpPr>
        <p:spPr>
          <a:xfrm>
            <a:off x="838200" y="5958705"/>
            <a:ext cx="332509" cy="568036"/>
          </a:xfrm>
          <a:prstGeom prst="rect">
            <a:avLst/>
          </a:prstGeom>
          <a:solidFill>
            <a:schemeClr val="bg1"/>
          </a:solidFill>
        </p:spPr>
        <p:txBody>
          <a:bodyPr wrap="square" rtlCol="0">
            <a:spAutoFit/>
          </a:bodyPr>
          <a:lstStyle/>
          <a:p>
            <a:endParaRPr lang="en-GB"/>
          </a:p>
        </p:txBody>
      </p:sp>
    </p:spTree>
    <p:extLst>
      <p:ext uri="{BB962C8B-B14F-4D97-AF65-F5344CB8AC3E}">
        <p14:creationId xmlns:p14="http://schemas.microsoft.com/office/powerpoint/2010/main" val="12208597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0A74D-EB44-4EBB-A581-07551E34BE7E}"/>
              </a:ext>
            </a:extLst>
          </p:cNvPr>
          <p:cNvSpPr>
            <a:spLocks noGrp="1"/>
          </p:cNvSpPr>
          <p:nvPr>
            <p:ph type="title"/>
          </p:nvPr>
        </p:nvSpPr>
        <p:spPr>
          <a:xfrm>
            <a:off x="838200" y="365125"/>
            <a:ext cx="10515600" cy="1325563"/>
          </a:xfrm>
        </p:spPr>
        <p:txBody>
          <a:bodyPr/>
          <a:lstStyle/>
          <a:p>
            <a:r>
              <a:rPr lang="en-US" b="1">
                <a:hlinkClick r:id="rId3"/>
              </a:rPr>
              <a:t>Student Services</a:t>
            </a:r>
            <a:endParaRPr lang="en-GB" b="1"/>
          </a:p>
        </p:txBody>
      </p:sp>
      <p:sp>
        <p:nvSpPr>
          <p:cNvPr id="3" name="Content Placeholder 2">
            <a:extLst>
              <a:ext uri="{FF2B5EF4-FFF2-40B4-BE49-F238E27FC236}">
                <a16:creationId xmlns:a16="http://schemas.microsoft.com/office/drawing/2014/main" id="{D12B8763-7CB1-463A-8D7B-1D169891EB9F}"/>
              </a:ext>
            </a:extLst>
          </p:cNvPr>
          <p:cNvSpPr>
            <a:spLocks noGrp="1"/>
          </p:cNvSpPr>
          <p:nvPr>
            <p:ph idx="1"/>
          </p:nvPr>
        </p:nvSpPr>
        <p:spPr>
          <a:xfrm>
            <a:off x="838200" y="1825625"/>
            <a:ext cx="6490855" cy="4667250"/>
          </a:xfrm>
          <a:solidFill>
            <a:schemeClr val="bg1"/>
          </a:solidFill>
        </p:spPr>
        <p:txBody>
          <a:bodyPr>
            <a:normAutofit fontScale="85000" lnSpcReduction="20000"/>
          </a:bodyPr>
          <a:lstStyle/>
          <a:p>
            <a:pPr>
              <a:buFont typeface="Arial" panose="020B0604020202020204" pitchFamily="34" charset="0"/>
              <a:buChar char="•"/>
            </a:pPr>
            <a:r>
              <a:rPr lang="en-US" sz="2600"/>
              <a:t>Buildings at </a:t>
            </a:r>
            <a:r>
              <a:rPr lang="en-US" sz="2600">
                <a:hlinkClick r:id="rId4"/>
              </a:rPr>
              <a:t>Eden Court </a:t>
            </a:r>
            <a:r>
              <a:rPr lang="en-US" sz="2600"/>
              <a:t>and the </a:t>
            </a:r>
            <a:r>
              <a:rPr lang="en-US" sz="2600" err="1">
                <a:hlinkClick r:id="rId5"/>
              </a:rPr>
              <a:t>The</a:t>
            </a:r>
            <a:r>
              <a:rPr lang="en-US" sz="2600">
                <a:hlinkClick r:id="rId5"/>
              </a:rPr>
              <a:t> ASC on North Street   </a:t>
            </a:r>
            <a:endParaRPr lang="en-US" sz="2600"/>
          </a:p>
          <a:p>
            <a:pPr marL="0" indent="0">
              <a:buNone/>
            </a:pPr>
            <a:endParaRPr lang="en-US" sz="2600"/>
          </a:p>
          <a:p>
            <a:pPr>
              <a:buFont typeface="Arial" panose="020B0604020202020204" pitchFamily="34" charset="0"/>
              <a:buChar char="•"/>
            </a:pPr>
            <a:r>
              <a:rPr lang="en-US" sz="2600"/>
              <a:t>Can help with academic and non–academic questions </a:t>
            </a:r>
          </a:p>
          <a:p>
            <a:pPr marL="0" indent="0">
              <a:buNone/>
            </a:pPr>
            <a:endParaRPr lang="en-US" sz="2600"/>
          </a:p>
          <a:p>
            <a:pPr>
              <a:buFont typeface="Arial" panose="020B0604020202020204" pitchFamily="34" charset="0"/>
              <a:buChar char="•"/>
            </a:pPr>
            <a:r>
              <a:rPr lang="en-US" sz="2600"/>
              <a:t>Services:</a:t>
            </a:r>
          </a:p>
          <a:p>
            <a:pPr lvl="1">
              <a:buFont typeface="Arial" panose="020B0604020202020204" pitchFamily="34" charset="0"/>
              <a:buChar char="•"/>
            </a:pPr>
            <a:r>
              <a:rPr lang="en-US" sz="2600">
                <a:hlinkClick r:id="rId6"/>
              </a:rPr>
              <a:t>Disability Advice and Support</a:t>
            </a:r>
            <a:endParaRPr lang="en-US" sz="2600"/>
          </a:p>
          <a:p>
            <a:pPr lvl="1">
              <a:buFont typeface="Arial" panose="020B0604020202020204" pitchFamily="34" charset="0"/>
              <a:buChar char="•"/>
            </a:pPr>
            <a:r>
              <a:rPr lang="en-US" sz="2600">
                <a:hlinkClick r:id="rId7"/>
              </a:rPr>
              <a:t>Money Advice</a:t>
            </a:r>
            <a:endParaRPr lang="en-US" sz="2600"/>
          </a:p>
          <a:p>
            <a:pPr lvl="1">
              <a:buFont typeface="Arial" panose="020B0604020202020204" pitchFamily="34" charset="0"/>
              <a:buChar char="•"/>
            </a:pPr>
            <a:r>
              <a:rPr lang="en-US" sz="2600">
                <a:hlinkClick r:id="rId8"/>
              </a:rPr>
              <a:t>Wellbeing Support</a:t>
            </a:r>
          </a:p>
          <a:p>
            <a:pPr lvl="1">
              <a:buFont typeface="Arial" panose="020B0604020202020204" pitchFamily="34" charset="0"/>
              <a:buChar char="•"/>
            </a:pPr>
            <a:r>
              <a:rPr lang="en-US" sz="2600">
                <a:hlinkClick r:id="rId8"/>
              </a:rPr>
              <a:t>Counselling</a:t>
            </a:r>
          </a:p>
          <a:p>
            <a:pPr lvl="1">
              <a:buFont typeface="Arial" panose="020B0604020202020204" pitchFamily="34" charset="0"/>
              <a:buChar char="•"/>
            </a:pPr>
            <a:r>
              <a:rPr lang="en-US" sz="2600">
                <a:hlinkClick r:id="rId8"/>
              </a:rPr>
              <a:t>Mental Health Support</a:t>
            </a:r>
            <a:endParaRPr lang="en-US" sz="2600"/>
          </a:p>
          <a:p>
            <a:pPr lvl="1">
              <a:buFont typeface="Arial" panose="020B0604020202020204" pitchFamily="34" charset="0"/>
              <a:buChar char="•"/>
            </a:pPr>
            <a:r>
              <a:rPr lang="en-US" sz="2600">
                <a:hlinkClick r:id="rId9"/>
              </a:rPr>
              <a:t>International Advice</a:t>
            </a:r>
            <a:endParaRPr lang="en-US" sz="2600"/>
          </a:p>
          <a:p>
            <a:pPr lvl="1">
              <a:buFont typeface="Arial" panose="020B0604020202020204" pitchFamily="34" charset="0"/>
              <a:buChar char="•"/>
            </a:pPr>
            <a:r>
              <a:rPr lang="en-US" sz="2600">
                <a:hlinkClick r:id="rId10"/>
              </a:rPr>
              <a:t>Wardennial Service</a:t>
            </a:r>
            <a:endParaRPr lang="en-US" sz="2600"/>
          </a:p>
          <a:p>
            <a:pPr lvl="1">
              <a:buFont typeface="Arial" panose="020B0604020202020204" pitchFamily="34" charset="0"/>
              <a:buChar char="•"/>
            </a:pPr>
            <a:r>
              <a:rPr lang="en-US" sz="2600">
                <a:hlinkClick r:id="rId11"/>
              </a:rPr>
              <a:t>Health Hub</a:t>
            </a:r>
            <a:endParaRPr lang="en-US" sz="2600"/>
          </a:p>
          <a:p>
            <a:endParaRPr lang="en-GB"/>
          </a:p>
        </p:txBody>
      </p:sp>
      <p:pic>
        <p:nvPicPr>
          <p:cNvPr id="4" name="Picture 3" descr="Student services asc logo. It is a blue and while logo with the wording &quot;Got a question? ask the asc advice and support centre." title="Asc  logo">
            <a:extLst>
              <a:ext uri="{FF2B5EF4-FFF2-40B4-BE49-F238E27FC236}">
                <a16:creationId xmlns:a16="http://schemas.microsoft.com/office/drawing/2014/main" id="{F3FF2D8D-0427-4C41-B4FE-7D0733EF0756}"/>
              </a:ext>
            </a:extLst>
          </p:cNvPr>
          <p:cNvPicPr>
            <a:picLocks noChangeAspect="1"/>
          </p:cNvPicPr>
          <p:nvPr/>
        </p:nvPicPr>
        <p:blipFill>
          <a:blip r:embed="rId12"/>
          <a:stretch>
            <a:fillRect/>
          </a:stretch>
        </p:blipFill>
        <p:spPr>
          <a:xfrm>
            <a:off x="8354291" y="737682"/>
            <a:ext cx="3359728" cy="2928613"/>
          </a:xfrm>
          <a:prstGeom prst="rect">
            <a:avLst/>
          </a:prstGeom>
        </p:spPr>
      </p:pic>
      <p:sp>
        <p:nvSpPr>
          <p:cNvPr id="5" name="TextBox 4">
            <a:extLst>
              <a:ext uri="{FF2B5EF4-FFF2-40B4-BE49-F238E27FC236}">
                <a16:creationId xmlns:a16="http://schemas.microsoft.com/office/drawing/2014/main" id="{54D41094-47B5-4EA9-A576-8B614DA91677}"/>
              </a:ext>
            </a:extLst>
          </p:cNvPr>
          <p:cNvSpPr txBox="1"/>
          <p:nvPr/>
        </p:nvSpPr>
        <p:spPr>
          <a:xfrm>
            <a:off x="706582" y="5361709"/>
            <a:ext cx="332509" cy="568036"/>
          </a:xfrm>
          <a:prstGeom prst="rect">
            <a:avLst/>
          </a:prstGeom>
          <a:solidFill>
            <a:schemeClr val="bg1"/>
          </a:solidFill>
        </p:spPr>
        <p:txBody>
          <a:bodyPr wrap="square" rtlCol="0">
            <a:spAutoFit/>
          </a:bodyPr>
          <a:lstStyle/>
          <a:p>
            <a:endParaRPr lang="en-GB"/>
          </a:p>
        </p:txBody>
      </p:sp>
      <p:sp>
        <p:nvSpPr>
          <p:cNvPr id="6" name="TextBox 5">
            <a:extLst>
              <a:ext uri="{FF2B5EF4-FFF2-40B4-BE49-F238E27FC236}">
                <a16:creationId xmlns:a16="http://schemas.microsoft.com/office/drawing/2014/main" id="{4712E2B9-6083-4531-9F77-EA4BC3ACDE25}"/>
              </a:ext>
            </a:extLst>
          </p:cNvPr>
          <p:cNvSpPr txBox="1"/>
          <p:nvPr/>
        </p:nvSpPr>
        <p:spPr>
          <a:xfrm>
            <a:off x="8229600" y="3269673"/>
            <a:ext cx="221673" cy="396622"/>
          </a:xfrm>
          <a:prstGeom prst="rect">
            <a:avLst/>
          </a:prstGeom>
          <a:solidFill>
            <a:schemeClr val="bg1"/>
          </a:solidFill>
        </p:spPr>
        <p:txBody>
          <a:bodyPr wrap="square" rtlCol="0">
            <a:spAutoFit/>
          </a:bodyPr>
          <a:lstStyle/>
          <a:p>
            <a:endParaRPr lang="en-GB"/>
          </a:p>
        </p:txBody>
      </p:sp>
    </p:spTree>
    <p:extLst>
      <p:ext uri="{BB962C8B-B14F-4D97-AF65-F5344CB8AC3E}">
        <p14:creationId xmlns:p14="http://schemas.microsoft.com/office/powerpoint/2010/main" val="41879891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4EBEA4-3D15-4181-B0F0-2FF88447985B}"/>
              </a:ext>
            </a:extLst>
          </p:cNvPr>
          <p:cNvSpPr>
            <a:spLocks noGrp="1"/>
          </p:cNvSpPr>
          <p:nvPr>
            <p:ph type="title"/>
          </p:nvPr>
        </p:nvSpPr>
        <p:spPr>
          <a:xfrm>
            <a:off x="838200" y="365125"/>
            <a:ext cx="10515600" cy="1325563"/>
          </a:xfrm>
        </p:spPr>
        <p:txBody>
          <a:bodyPr/>
          <a:lstStyle/>
          <a:p>
            <a:r>
              <a:rPr lang="en-GB" b="1"/>
              <a:t>Planning and arrival</a:t>
            </a:r>
          </a:p>
        </p:txBody>
      </p:sp>
      <p:sp>
        <p:nvSpPr>
          <p:cNvPr id="3" name="Content Placeholder 2">
            <a:extLst>
              <a:ext uri="{FF2B5EF4-FFF2-40B4-BE49-F238E27FC236}">
                <a16:creationId xmlns:a16="http://schemas.microsoft.com/office/drawing/2014/main" id="{406647B6-4433-4DCF-BA99-76D64F14B5FF}"/>
              </a:ext>
            </a:extLst>
          </p:cNvPr>
          <p:cNvSpPr>
            <a:spLocks noGrp="1"/>
          </p:cNvSpPr>
          <p:nvPr>
            <p:ph idx="1"/>
          </p:nvPr>
        </p:nvSpPr>
        <p:spPr>
          <a:xfrm>
            <a:off x="866954" y="1685347"/>
            <a:ext cx="6392828" cy="4798582"/>
          </a:xfrm>
          <a:solidFill>
            <a:schemeClr val="bg1"/>
          </a:solidFill>
        </p:spPr>
        <p:txBody>
          <a:bodyPr vert="horz" lIns="91440" tIns="45720" rIns="91440" bIns="45720" rtlCol="0" anchor="t">
            <a:normAutofit fontScale="85000" lnSpcReduction="20000"/>
          </a:bodyPr>
          <a:lstStyle/>
          <a:p>
            <a:pPr marL="0" indent="0">
              <a:buNone/>
            </a:pPr>
            <a:r>
              <a:rPr lang="en-GB" sz="3300" b="1"/>
              <a:t>S</a:t>
            </a:r>
            <a:r>
              <a:rPr lang="en-GB" sz="3800" b="1"/>
              <a:t>tudent Accommodation</a:t>
            </a:r>
          </a:p>
          <a:p>
            <a:pPr marL="0" indent="0">
              <a:buNone/>
            </a:pPr>
            <a:endParaRPr lang="en-GB" sz="3800"/>
          </a:p>
          <a:p>
            <a:pPr>
              <a:buFont typeface="Arial" panose="020B0604020202020204" pitchFamily="34" charset="0"/>
              <a:buChar char="•"/>
            </a:pPr>
            <a:r>
              <a:rPr lang="en-GB" sz="3300">
                <a:hlinkClick r:id="rId3"/>
              </a:rPr>
              <a:t>Resident's Guide 21/22</a:t>
            </a:r>
            <a:endParaRPr lang="en-GB" sz="3300"/>
          </a:p>
          <a:p>
            <a:pPr>
              <a:buFont typeface="Arial" panose="020B0604020202020204" pitchFamily="34" charset="0"/>
              <a:buChar char="•"/>
            </a:pPr>
            <a:endParaRPr lang="en-GB" sz="3600">
              <a:hlinkClick r:id="rId4"/>
            </a:endParaRPr>
          </a:p>
          <a:p>
            <a:pPr>
              <a:buFont typeface="Arial" panose="020B0604020202020204" pitchFamily="34" charset="0"/>
              <a:buChar char="•"/>
            </a:pPr>
            <a:r>
              <a:rPr lang="en-GB" sz="3300">
                <a:hlinkClick r:id="rId5"/>
              </a:rPr>
              <a:t>What can I bring</a:t>
            </a:r>
            <a:endParaRPr lang="en-GB" sz="3300"/>
          </a:p>
          <a:p>
            <a:pPr>
              <a:buFont typeface="Arial" panose="020B0604020202020204" pitchFamily="34" charset="0"/>
              <a:buChar char="•"/>
            </a:pPr>
            <a:endParaRPr lang="en-GB" sz="3300"/>
          </a:p>
          <a:p>
            <a:pPr>
              <a:buFont typeface="Arial" panose="020B0604020202020204" pitchFamily="34" charset="0"/>
              <a:buChar char="•"/>
            </a:pPr>
            <a:r>
              <a:rPr lang="en-GB" sz="3300">
                <a:hlinkClick r:id="rId4"/>
              </a:rPr>
              <a:t>What can I pack</a:t>
            </a:r>
            <a:endParaRPr lang="en-GB" sz="3300"/>
          </a:p>
          <a:p>
            <a:pPr>
              <a:buFont typeface="Arial" panose="020B0604020202020204" pitchFamily="34" charset="0"/>
              <a:buChar char="•"/>
            </a:pPr>
            <a:endParaRPr lang="en-GB" sz="3300">
              <a:hlinkClick r:id="rId6"/>
            </a:endParaRPr>
          </a:p>
          <a:p>
            <a:pPr>
              <a:buFont typeface="Arial" panose="020B0604020202020204" pitchFamily="34" charset="0"/>
              <a:buChar char="•"/>
            </a:pPr>
            <a:r>
              <a:rPr lang="en-GB" sz="3300">
                <a:hlinkClick r:id="rId6"/>
              </a:rPr>
              <a:t>Information on arrival to your hall</a:t>
            </a:r>
            <a:endParaRPr lang="en-GB" sz="3300"/>
          </a:p>
          <a:p>
            <a:pPr>
              <a:buFont typeface="Arial" panose="020B0604020202020204" pitchFamily="34" charset="0"/>
              <a:buChar char="•"/>
            </a:pPr>
            <a:endParaRPr lang="en-GB" sz="3300">
              <a:cs typeface="Calibri" panose="020F0502020204030204"/>
            </a:endParaRPr>
          </a:p>
          <a:p>
            <a:pPr>
              <a:buFont typeface="Arial" panose="020B0604020202020204" pitchFamily="34" charset="0"/>
              <a:buChar char="•"/>
            </a:pPr>
            <a:r>
              <a:rPr lang="en-GB" sz="3300">
                <a:cs typeface="Calibri" panose="020F0502020204030204"/>
                <a:hlinkClick r:id="rId7"/>
              </a:rPr>
              <a:t>Isolation and quarantine information</a:t>
            </a:r>
            <a:endParaRPr lang="en-GB" sz="3300">
              <a:cs typeface="Calibri" panose="020F0502020204030204"/>
            </a:endParaRPr>
          </a:p>
          <a:p>
            <a:pPr>
              <a:buFont typeface="Arial" panose="020B0604020202020204" pitchFamily="34" charset="0"/>
              <a:buChar char="•"/>
            </a:pPr>
            <a:endParaRPr lang="en-GB" sz="3300">
              <a:cs typeface="Calibri" panose="020F0502020204030204"/>
              <a:hlinkClick r:id="rId4"/>
            </a:endParaRPr>
          </a:p>
          <a:p>
            <a:pPr>
              <a:buFont typeface="Arial" panose="020B0604020202020204" pitchFamily="34" charset="0"/>
              <a:buChar char="•"/>
            </a:pPr>
            <a:endParaRPr lang="en-GB" sz="3300">
              <a:cs typeface="Calibri" panose="020F0502020204030204"/>
            </a:endParaRPr>
          </a:p>
          <a:p>
            <a:pPr marL="0" indent="0">
              <a:buNone/>
            </a:pPr>
            <a:endParaRPr lang="en-GB">
              <a:cs typeface="Calibri" panose="020F0502020204030204"/>
            </a:endParaRPr>
          </a:p>
        </p:txBody>
      </p:sp>
      <p:sp>
        <p:nvSpPr>
          <p:cNvPr id="6" name="AutoShape 2" descr="https://www.st-andrews.ac.uk/imagebank/imu.php?request=multimedia&amp;irn=214762&amp;bestfit=yes&amp;width=300&amp;height=300&amp;format=jpeg">
            <a:extLst>
              <a:ext uri="{FF2B5EF4-FFF2-40B4-BE49-F238E27FC236}">
                <a16:creationId xmlns:a16="http://schemas.microsoft.com/office/drawing/2014/main" id="{276DD0B0-C693-4CB2-8B8E-1EC0262A71FA}"/>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 name="TextBox 9">
            <a:extLst>
              <a:ext uri="{FF2B5EF4-FFF2-40B4-BE49-F238E27FC236}">
                <a16:creationId xmlns:a16="http://schemas.microsoft.com/office/drawing/2014/main" id="{40A2FBF1-7107-42B1-B00D-8EF1A4BD389F}"/>
              </a:ext>
            </a:extLst>
          </p:cNvPr>
          <p:cNvSpPr txBox="1"/>
          <p:nvPr/>
        </p:nvSpPr>
        <p:spPr>
          <a:xfrm>
            <a:off x="568032" y="5361709"/>
            <a:ext cx="332509" cy="568036"/>
          </a:xfrm>
          <a:prstGeom prst="rect">
            <a:avLst/>
          </a:prstGeom>
          <a:solidFill>
            <a:schemeClr val="bg1"/>
          </a:solidFill>
        </p:spPr>
        <p:txBody>
          <a:bodyPr wrap="square" rtlCol="0">
            <a:spAutoFit/>
          </a:bodyPr>
          <a:lstStyle/>
          <a:p>
            <a:endParaRPr lang="en-GB"/>
          </a:p>
        </p:txBody>
      </p:sp>
      <p:pic>
        <p:nvPicPr>
          <p:cNvPr id="5" name="Picture 4" descr="Picure of one of the halls, with University of St Andrews logo and a red house. " title="Residents' 2020-2021 guide"/>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033367" y="1053168"/>
            <a:ext cx="3584804" cy="2528231"/>
          </a:xfrm>
          <a:prstGeom prst="rect">
            <a:avLst/>
          </a:prstGeom>
        </p:spPr>
      </p:pic>
    </p:spTree>
    <p:extLst>
      <p:ext uri="{BB962C8B-B14F-4D97-AF65-F5344CB8AC3E}">
        <p14:creationId xmlns:p14="http://schemas.microsoft.com/office/powerpoint/2010/main" val="40688542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A54BD0-17F0-4EFB-804A-3561127E5483}"/>
              </a:ext>
            </a:extLst>
          </p:cNvPr>
          <p:cNvSpPr>
            <a:spLocks noGrp="1"/>
          </p:cNvSpPr>
          <p:nvPr>
            <p:ph type="title"/>
          </p:nvPr>
        </p:nvSpPr>
        <p:spPr/>
        <p:txBody>
          <a:bodyPr/>
          <a:lstStyle/>
          <a:p>
            <a:r>
              <a:rPr lang="en-GB" b="1"/>
              <a:t>Accommodation Essentials</a:t>
            </a:r>
          </a:p>
        </p:txBody>
      </p:sp>
      <p:sp>
        <p:nvSpPr>
          <p:cNvPr id="3" name="Content Placeholder 2">
            <a:extLst>
              <a:ext uri="{FF2B5EF4-FFF2-40B4-BE49-F238E27FC236}">
                <a16:creationId xmlns:a16="http://schemas.microsoft.com/office/drawing/2014/main" id="{7FE655B9-7FCF-423C-89B5-AE6F2901720F}"/>
              </a:ext>
            </a:extLst>
          </p:cNvPr>
          <p:cNvSpPr>
            <a:spLocks noGrp="1"/>
          </p:cNvSpPr>
          <p:nvPr>
            <p:ph idx="1"/>
          </p:nvPr>
        </p:nvSpPr>
        <p:spPr>
          <a:xfrm>
            <a:off x="924464" y="1825625"/>
            <a:ext cx="6906491" cy="4667250"/>
          </a:xfrm>
          <a:solidFill>
            <a:schemeClr val="bg1"/>
          </a:solidFill>
        </p:spPr>
        <p:txBody>
          <a:bodyPr vert="horz" lIns="91440" tIns="45720" rIns="91440" bIns="45720" rtlCol="0" anchor="t">
            <a:normAutofit fontScale="62500" lnSpcReduction="20000"/>
          </a:bodyPr>
          <a:lstStyle/>
          <a:p>
            <a:pPr>
              <a:lnSpc>
                <a:spcPct val="120000"/>
              </a:lnSpc>
              <a:spcBef>
                <a:spcPts val="0"/>
              </a:spcBef>
              <a:buFont typeface="Arial" panose="020B0604020202020204" pitchFamily="34" charset="0"/>
              <a:buChar char="•"/>
            </a:pPr>
            <a:r>
              <a:rPr lang="en-GB"/>
              <a:t>Residence Management Team</a:t>
            </a:r>
          </a:p>
          <a:p>
            <a:pPr>
              <a:lnSpc>
                <a:spcPct val="120000"/>
              </a:lnSpc>
              <a:spcBef>
                <a:spcPts val="0"/>
              </a:spcBef>
              <a:buFont typeface="Arial" panose="020B0604020202020204" pitchFamily="34" charset="0"/>
              <a:buChar char="•"/>
            </a:pPr>
            <a:endParaRPr lang="en-GB">
              <a:cs typeface="Calibri"/>
            </a:endParaRPr>
          </a:p>
          <a:p>
            <a:pPr>
              <a:lnSpc>
                <a:spcPct val="120000"/>
              </a:lnSpc>
              <a:spcBef>
                <a:spcPts val="0"/>
              </a:spcBef>
              <a:buFont typeface="Arial" panose="020B0604020202020204" pitchFamily="34" charset="0"/>
              <a:buChar char="•"/>
            </a:pPr>
            <a:r>
              <a:rPr lang="en-GB">
                <a:cs typeface="Calibri"/>
              </a:rPr>
              <a:t>Housekeeping and Porter Team</a:t>
            </a:r>
          </a:p>
          <a:p>
            <a:pPr>
              <a:lnSpc>
                <a:spcPct val="120000"/>
              </a:lnSpc>
              <a:spcBef>
                <a:spcPts val="0"/>
              </a:spcBef>
              <a:buFont typeface="Arial" panose="020B0604020202020204" pitchFamily="34" charset="0"/>
              <a:buChar char="•"/>
            </a:pPr>
            <a:endParaRPr lang="en-GB"/>
          </a:p>
          <a:p>
            <a:pPr>
              <a:lnSpc>
                <a:spcPct val="120000"/>
              </a:lnSpc>
              <a:spcBef>
                <a:spcPts val="0"/>
              </a:spcBef>
              <a:buFont typeface="Arial" panose="020B0604020202020204" pitchFamily="34" charset="0"/>
              <a:buChar char="•"/>
            </a:pPr>
            <a:r>
              <a:rPr lang="en-GB">
                <a:hlinkClick r:id="rId3"/>
              </a:rPr>
              <a:t>Wardennial Team</a:t>
            </a:r>
            <a:endParaRPr lang="en-GB"/>
          </a:p>
          <a:p>
            <a:pPr>
              <a:lnSpc>
                <a:spcPct val="120000"/>
              </a:lnSpc>
              <a:spcBef>
                <a:spcPts val="0"/>
              </a:spcBef>
              <a:buFont typeface="Arial" panose="020B0604020202020204" pitchFamily="34" charset="0"/>
              <a:buChar char="•"/>
            </a:pPr>
            <a:endParaRPr lang="en-GB"/>
          </a:p>
          <a:p>
            <a:pPr>
              <a:lnSpc>
                <a:spcPct val="120000"/>
              </a:lnSpc>
              <a:spcBef>
                <a:spcPts val="0"/>
              </a:spcBef>
              <a:buFont typeface="Arial" panose="020B0604020202020204" pitchFamily="34" charset="0"/>
              <a:buChar char="•"/>
            </a:pPr>
            <a:r>
              <a:rPr lang="en-GB"/>
              <a:t>Chef Manager and Catering Team</a:t>
            </a:r>
            <a:endParaRPr lang="en-GB">
              <a:cs typeface="Calibri"/>
            </a:endParaRPr>
          </a:p>
          <a:p>
            <a:pPr>
              <a:lnSpc>
                <a:spcPct val="120000"/>
              </a:lnSpc>
              <a:spcBef>
                <a:spcPts val="0"/>
              </a:spcBef>
              <a:buFont typeface="Arial" panose="020B0604020202020204" pitchFamily="34" charset="0"/>
              <a:buChar char="•"/>
            </a:pPr>
            <a:endParaRPr lang="en-GB">
              <a:cs typeface="Calibri"/>
            </a:endParaRPr>
          </a:p>
          <a:p>
            <a:pPr>
              <a:lnSpc>
                <a:spcPct val="120000"/>
              </a:lnSpc>
              <a:spcBef>
                <a:spcPts val="0"/>
              </a:spcBef>
              <a:buFont typeface="Arial" panose="020B0604020202020204" pitchFamily="34" charset="0"/>
              <a:buChar char="•"/>
            </a:pPr>
            <a:r>
              <a:rPr lang="en-GB">
                <a:cs typeface="Calibri"/>
              </a:rPr>
              <a:t>Senior Student and Hall Committee </a:t>
            </a:r>
          </a:p>
          <a:p>
            <a:pPr>
              <a:lnSpc>
                <a:spcPct val="120000"/>
              </a:lnSpc>
              <a:spcBef>
                <a:spcPts val="0"/>
              </a:spcBef>
              <a:buFont typeface="Arial" panose="020B0604020202020204" pitchFamily="34" charset="0"/>
              <a:buChar char="•"/>
            </a:pPr>
            <a:endParaRPr lang="en-GB"/>
          </a:p>
          <a:p>
            <a:pPr>
              <a:buFont typeface="Arial" panose="020B0604020202020204" pitchFamily="34" charset="0"/>
              <a:buChar char="•"/>
            </a:pPr>
            <a:r>
              <a:rPr lang="en-GB"/>
              <a:t>Communal areas</a:t>
            </a:r>
          </a:p>
          <a:p>
            <a:pPr>
              <a:buFont typeface="Arial" panose="020B0604020202020204" pitchFamily="34" charset="0"/>
              <a:buChar char="•"/>
            </a:pPr>
            <a:endParaRPr lang="en-GB"/>
          </a:p>
          <a:p>
            <a:pPr>
              <a:buFont typeface="Arial" panose="020B0604020202020204" pitchFamily="34" charset="0"/>
              <a:buChar char="•"/>
            </a:pPr>
            <a:r>
              <a:rPr lang="en-GB"/>
              <a:t>Shared living basics</a:t>
            </a:r>
          </a:p>
          <a:p>
            <a:pPr>
              <a:buFont typeface="Arial" panose="020B0604020202020204" pitchFamily="34" charset="0"/>
              <a:buChar char="•"/>
            </a:pPr>
            <a:endParaRPr lang="en-GB"/>
          </a:p>
          <a:p>
            <a:pPr>
              <a:buFont typeface="Arial" panose="020B0604020202020204" pitchFamily="34" charset="0"/>
              <a:buChar char="•"/>
            </a:pPr>
            <a:r>
              <a:rPr lang="en-GB"/>
              <a:t>The working of a hall</a:t>
            </a:r>
          </a:p>
          <a:p>
            <a:endParaRPr lang="en-GB"/>
          </a:p>
        </p:txBody>
      </p:sp>
      <p:pic>
        <p:nvPicPr>
          <p:cNvPr id="5" name="Picture 4" descr="Image of John Burnett hall. An older building facing a main road. " title="John Burnett hall">
            <a:extLst>
              <a:ext uri="{FF2B5EF4-FFF2-40B4-BE49-F238E27FC236}">
                <a16:creationId xmlns:a16="http://schemas.microsoft.com/office/drawing/2014/main" id="{6ACFCA7C-9000-46D2-826A-CE23C4D6F49B}"/>
              </a:ext>
            </a:extLst>
          </p:cNvPr>
          <p:cNvPicPr>
            <a:picLocks noChangeAspect="1"/>
          </p:cNvPicPr>
          <p:nvPr/>
        </p:nvPicPr>
        <p:blipFill>
          <a:blip r:embed="rId4"/>
          <a:stretch>
            <a:fillRect/>
          </a:stretch>
        </p:blipFill>
        <p:spPr>
          <a:xfrm>
            <a:off x="7744691" y="1293099"/>
            <a:ext cx="3058987" cy="2298837"/>
          </a:xfrm>
          <a:prstGeom prst="rect">
            <a:avLst/>
          </a:prstGeom>
        </p:spPr>
      </p:pic>
      <p:pic>
        <p:nvPicPr>
          <p:cNvPr id="6" name="Picture 5" descr="Image of DRA hall." title="David Russell Appartment">
            <a:extLst>
              <a:ext uri="{FF2B5EF4-FFF2-40B4-BE49-F238E27FC236}">
                <a16:creationId xmlns:a16="http://schemas.microsoft.com/office/drawing/2014/main" id="{4F93D8E2-3E90-40CC-AD9F-4B8C52A65D94}"/>
              </a:ext>
            </a:extLst>
          </p:cNvPr>
          <p:cNvPicPr>
            <a:picLocks noChangeAspect="1"/>
          </p:cNvPicPr>
          <p:nvPr/>
        </p:nvPicPr>
        <p:blipFill rotWithShape="1">
          <a:blip r:embed="rId5"/>
          <a:srcRect t="3211" r="-1" b="-1"/>
          <a:stretch/>
        </p:blipFill>
        <p:spPr>
          <a:xfrm>
            <a:off x="5982299" y="3848989"/>
            <a:ext cx="2930237" cy="2467441"/>
          </a:xfrm>
          <a:prstGeom prst="rect">
            <a:avLst/>
          </a:prstGeom>
        </p:spPr>
      </p:pic>
      <p:sp>
        <p:nvSpPr>
          <p:cNvPr id="7" name="TextBox 6">
            <a:extLst>
              <a:ext uri="{FF2B5EF4-FFF2-40B4-BE49-F238E27FC236}">
                <a16:creationId xmlns:a16="http://schemas.microsoft.com/office/drawing/2014/main" id="{A2ECE32D-B17E-4ED5-BB61-91C5334E26FD}"/>
              </a:ext>
            </a:extLst>
          </p:cNvPr>
          <p:cNvSpPr txBox="1"/>
          <p:nvPr/>
        </p:nvSpPr>
        <p:spPr>
          <a:xfrm>
            <a:off x="706582" y="5361709"/>
            <a:ext cx="332509" cy="568036"/>
          </a:xfrm>
          <a:prstGeom prst="rect">
            <a:avLst/>
          </a:prstGeom>
          <a:solidFill>
            <a:schemeClr val="bg1"/>
          </a:solidFill>
        </p:spPr>
        <p:txBody>
          <a:bodyPr wrap="square" rtlCol="0">
            <a:spAutoFit/>
          </a:bodyPr>
          <a:lstStyle/>
          <a:p>
            <a:endParaRPr lang="en-GB"/>
          </a:p>
        </p:txBody>
      </p:sp>
    </p:spTree>
    <p:extLst>
      <p:ext uri="{BB962C8B-B14F-4D97-AF65-F5344CB8AC3E}">
        <p14:creationId xmlns:p14="http://schemas.microsoft.com/office/powerpoint/2010/main" val="8467149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a:hlinkClick r:id="rId3"/>
              </a:rPr>
              <a:t>Orientation Essentials</a:t>
            </a:r>
            <a:endParaRPr lang="en-GB" b="1"/>
          </a:p>
        </p:txBody>
      </p:sp>
      <p:sp>
        <p:nvSpPr>
          <p:cNvPr id="3" name="Content Placeholder 2"/>
          <p:cNvSpPr>
            <a:spLocks noGrp="1"/>
          </p:cNvSpPr>
          <p:nvPr>
            <p:ph sz="half" idx="1"/>
          </p:nvPr>
        </p:nvSpPr>
        <p:spPr>
          <a:xfrm>
            <a:off x="838200" y="2050473"/>
            <a:ext cx="5181600" cy="3463636"/>
          </a:xfrm>
          <a:solidFill>
            <a:schemeClr val="bg1"/>
          </a:solidFill>
        </p:spPr>
        <p:txBody>
          <a:bodyPr vert="horz" lIns="91440" tIns="45720" rIns="91440" bIns="45720" rtlCol="0" anchor="t">
            <a:normAutofit lnSpcReduction="10000"/>
          </a:bodyPr>
          <a:lstStyle/>
          <a:p>
            <a:pPr>
              <a:lnSpc>
                <a:spcPct val="120000"/>
              </a:lnSpc>
              <a:buFont typeface="Arial" panose="020B0604020202020204" pitchFamily="34" charset="0"/>
              <a:buChar char="•"/>
            </a:pPr>
            <a:r>
              <a:rPr lang="en-GB"/>
              <a:t>What is orientation?</a:t>
            </a:r>
          </a:p>
          <a:p>
            <a:pPr>
              <a:lnSpc>
                <a:spcPct val="120000"/>
              </a:lnSpc>
              <a:buFont typeface="Arial" panose="020B0604020202020204" pitchFamily="34" charset="0"/>
              <a:buChar char="•"/>
            </a:pPr>
            <a:r>
              <a:rPr lang="en-GB">
                <a:hlinkClick r:id="rId4"/>
              </a:rPr>
              <a:t>Orientation app and guide 2021</a:t>
            </a:r>
            <a:r>
              <a:rPr lang="en-GB"/>
              <a:t> </a:t>
            </a:r>
          </a:p>
          <a:p>
            <a:pPr>
              <a:lnSpc>
                <a:spcPct val="120000"/>
              </a:lnSpc>
              <a:buFont typeface="Arial" panose="020B0604020202020204" pitchFamily="34" charset="0"/>
              <a:buChar char="•"/>
            </a:pPr>
            <a:r>
              <a:rPr lang="en-GB"/>
              <a:t>Who can help me?</a:t>
            </a:r>
          </a:p>
          <a:p>
            <a:pPr>
              <a:lnSpc>
                <a:spcPct val="120000"/>
              </a:lnSpc>
              <a:buFont typeface="Arial" panose="020B0604020202020204" pitchFamily="34" charset="0"/>
              <a:buChar char="•"/>
            </a:pPr>
            <a:r>
              <a:rPr lang="en-GB">
                <a:hlinkClick r:id="rId5"/>
              </a:rPr>
              <a:t>Centre for Educational Enhancement and development (CEED)</a:t>
            </a:r>
            <a:endParaRPr lang="en-GB"/>
          </a:p>
          <a:p>
            <a:pPr>
              <a:lnSpc>
                <a:spcPct val="120000"/>
              </a:lnSpc>
              <a:buFont typeface="Courier New" panose="02070309020205020404" pitchFamily="49" charset="0"/>
              <a:buChar char="o"/>
            </a:pPr>
            <a:endParaRPr lang="en-GB"/>
          </a:p>
          <a:p>
            <a:pPr marL="0" indent="0">
              <a:lnSpc>
                <a:spcPct val="120000"/>
              </a:lnSpc>
              <a:buNone/>
            </a:pPr>
            <a:endParaRPr lang="en-GB"/>
          </a:p>
          <a:p>
            <a:pPr>
              <a:lnSpc>
                <a:spcPct val="120000"/>
              </a:lnSpc>
              <a:buFont typeface="Arial" panose="020B0604020202020204" pitchFamily="34" charset="0"/>
              <a:buChar char="•"/>
            </a:pPr>
            <a:endParaRPr lang="en-GB"/>
          </a:p>
          <a:p>
            <a:pPr>
              <a:lnSpc>
                <a:spcPct val="120000"/>
              </a:lnSpc>
              <a:buFont typeface="Arial" panose="020B0604020202020204" pitchFamily="34" charset="0"/>
              <a:buChar char="•"/>
            </a:pPr>
            <a:endParaRPr lang="en-GB"/>
          </a:p>
        </p:txBody>
      </p:sp>
      <p:pic>
        <p:nvPicPr>
          <p:cNvPr id="4" name="Picture 3" descr="Image of the orientation app on a mobile telephone" title="Orientation app">
            <a:extLst>
              <a:ext uri="{FF2B5EF4-FFF2-40B4-BE49-F238E27FC236}">
                <a16:creationId xmlns:a16="http://schemas.microsoft.com/office/drawing/2014/main" id="{82F68BFA-BDFD-4FA2-ACAE-003DCEDCCD00}"/>
              </a:ext>
            </a:extLst>
          </p:cNvPr>
          <p:cNvPicPr>
            <a:picLocks noChangeAspect="1"/>
          </p:cNvPicPr>
          <p:nvPr/>
        </p:nvPicPr>
        <p:blipFill rotWithShape="1">
          <a:blip r:embed="rId6"/>
          <a:srcRect l="7567"/>
          <a:stretch/>
        </p:blipFill>
        <p:spPr>
          <a:xfrm>
            <a:off x="6577501" y="773906"/>
            <a:ext cx="2701966" cy="4270737"/>
          </a:xfrm>
          <a:prstGeom prst="rect">
            <a:avLst/>
          </a:prstGeom>
        </p:spPr>
      </p:pic>
    </p:spTree>
    <p:extLst>
      <p:ext uri="{BB962C8B-B14F-4D97-AF65-F5344CB8AC3E}">
        <p14:creationId xmlns:p14="http://schemas.microsoft.com/office/powerpoint/2010/main" val="1202670686"/>
      </p:ext>
    </p:extLst>
  </p:cSld>
  <p:clrMapOvr>
    <a:masterClrMapping/>
  </p:clrMapOvr>
</p:sld>
</file>

<file path=ppt/theme/theme1.xml><?xml version="1.0" encoding="utf-8"?>
<a:theme xmlns:a="http://schemas.openxmlformats.org/drawingml/2006/main" name="Student Services Template Sl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1">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E9BE9DAB-AE60-4F73-8A00-37D1E8C9AB45}">
  <we:reference id="wa104380169" version="1.1.0.0" store="en-US" storeType="OMEX"/>
  <we:alternateReferences>
    <we:reference id="WA104380169" version="1.1.0.0" store="WA104380169"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2F73C2EBC5C45438C327B00D3E7CDAF" ma:contentTypeVersion="12" ma:contentTypeDescription="Create a new document." ma:contentTypeScope="" ma:versionID="abb376acfb7320da90951d80968934fc">
  <xsd:schema xmlns:xsd="http://www.w3.org/2001/XMLSchema" xmlns:xs="http://www.w3.org/2001/XMLSchema" xmlns:p="http://schemas.microsoft.com/office/2006/metadata/properties" xmlns:ns2="32be163c-959c-427b-bf3e-aab2d0fb29f3" xmlns:ns3="4dd45b7a-4d4f-4dbf-869e-48bffa4210ee" targetNamespace="http://schemas.microsoft.com/office/2006/metadata/properties" ma:root="true" ma:fieldsID="ee40f02b81b5eb9c55f2d9dbfffb08bc" ns2:_="" ns3:_="">
    <xsd:import namespace="32be163c-959c-427b-bf3e-aab2d0fb29f3"/>
    <xsd:import namespace="4dd45b7a-4d4f-4dbf-869e-48bffa4210e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2be163c-959c-427b-bf3e-aab2d0fb29f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dd45b7a-4d4f-4dbf-869e-48bffa4210ee"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F43D4BD-92A3-44DD-A8B1-6C6D09792F2A}">
  <ds:schemaRefs>
    <ds:schemaRef ds:uri="http://schemas.microsoft.com/sharepoint/v3/contenttype/forms"/>
  </ds:schemaRefs>
</ds:datastoreItem>
</file>

<file path=customXml/itemProps2.xml><?xml version="1.0" encoding="utf-8"?>
<ds:datastoreItem xmlns:ds="http://schemas.openxmlformats.org/officeDocument/2006/customXml" ds:itemID="{F204002A-6A34-4570-9B3D-3E38ACD9945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2be163c-959c-427b-bf3e-aab2d0fb29f3"/>
    <ds:schemaRef ds:uri="4dd45b7a-4d4f-4dbf-869e-48bffa4210e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BF72D6C-5E57-40E2-92A3-B7E66F9929BA}">
  <ds:schemaRefs>
    <ds:schemaRef ds:uri="http://purl.org/dc/elements/1.1/"/>
    <ds:schemaRef ds:uri="http://schemas.microsoft.com/office/2006/metadata/properties"/>
    <ds:schemaRef ds:uri="32be163c-959c-427b-bf3e-aab2d0fb29f3"/>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4dd45b7a-4d4f-4dbf-869e-48bffa4210ee"/>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3</TotalTime>
  <Words>5164</Words>
  <Application>Microsoft Office PowerPoint</Application>
  <PresentationFormat>Widescreen</PresentationFormat>
  <Paragraphs>331</Paragraphs>
  <Slides>16</Slides>
  <Notes>16</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16</vt:i4>
      </vt:variant>
    </vt:vector>
  </HeadingPairs>
  <TitlesOfParts>
    <vt:vector size="23" baseType="lpstr">
      <vt:lpstr>Arial</vt:lpstr>
      <vt:lpstr>Calibri</vt:lpstr>
      <vt:lpstr>Calibri Light</vt:lpstr>
      <vt:lpstr>Courier New</vt:lpstr>
      <vt:lpstr>Wingdings</vt:lpstr>
      <vt:lpstr>Student Services Template Slides</vt:lpstr>
      <vt:lpstr>Custom Design</vt:lpstr>
      <vt:lpstr>Entrant Essentials 1: Arriving to the University of St Andrews</vt:lpstr>
      <vt:lpstr>Student Services Disability Team</vt:lpstr>
      <vt:lpstr>PowerPoint Presentation</vt:lpstr>
      <vt:lpstr>Making Contact with the Disability Team</vt:lpstr>
      <vt:lpstr>What to expect when you meet with us</vt:lpstr>
      <vt:lpstr>Student Services</vt:lpstr>
      <vt:lpstr>Planning and arrival</vt:lpstr>
      <vt:lpstr>Accommodation Essentials</vt:lpstr>
      <vt:lpstr>Orientation Essentials</vt:lpstr>
      <vt:lpstr>Matriculation</vt:lpstr>
      <vt:lpstr>Student Union, Freshers’ Fayre and Events</vt:lpstr>
      <vt:lpstr>Mentoring and Peer Support</vt:lpstr>
      <vt:lpstr>Communication with parents</vt:lpstr>
      <vt:lpstr>Some things to consider before you arrive</vt:lpstr>
      <vt:lpstr>Any questions?</vt:lpstr>
      <vt:lpstr>Thank you for joining 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Entrant Essentials 1: Arriving to the University of St Andrews</dc:title>
  <dc:creator>Kate Leavy</dc:creator>
  <cp:lastModifiedBy>Eilidh Phillips</cp:lastModifiedBy>
  <cp:revision>16</cp:revision>
  <dcterms:created xsi:type="dcterms:W3CDTF">2019-08-08T14:42:13Z</dcterms:created>
  <dcterms:modified xsi:type="dcterms:W3CDTF">2021-08-17T12:06:19Z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0x010100E2F73C2EBC5C45438C327B00D3E7CDAF</vt:lpwstr>
  </property>
</Properties>
</file>